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Gabriel Sans Condensed" charset="1" panose="02000000000000000000"/>
      <p:regular r:id="rId14"/>
    </p:embeddedFont>
    <p:embeddedFont>
      <p:font typeface="Montserrat Bold" charset="1" panose="00000800000000000000"/>
      <p:regular r:id="rId15"/>
    </p:embeddedFont>
    <p:embeddedFont>
      <p:font typeface="Montserrat" charset="1" panose="00000500000000000000"/>
      <p:regular r:id="rId16"/>
    </p:embeddedFont>
    <p:embeddedFont>
      <p:font typeface="Montserrat Classic Bold" charset="1" panose="00000800000000000000"/>
      <p:regular r:id="rId17"/>
    </p:embeddedFont>
    <p:embeddedFont>
      <p:font typeface="Montaser Arabic" charset="1" panose="00000500000000000000"/>
      <p:regular r:id="rId18"/>
    </p:embeddedFont>
    <p:embeddedFont>
      <p:font typeface="Montserrat Bold Italics"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2" Target="../media/image15.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jpe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20.jpeg" Type="http://schemas.openxmlformats.org/officeDocument/2006/relationships/image"/><Relationship Id="rId13" Target="../media/image21.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23.png" Type="http://schemas.openxmlformats.org/officeDocument/2006/relationships/image"/><Relationship Id="rId2" Target="../media/image22.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2" Target="../media/image2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28.jpeg" Type="http://schemas.openxmlformats.org/officeDocument/2006/relationships/image"/><Relationship Id="rId2" Target="../media/image27.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384390" y="-556395"/>
            <a:ext cx="8223952" cy="10798898"/>
            <a:chOff x="0" y="0"/>
            <a:chExt cx="2947279" cy="3870081"/>
          </a:xfrm>
        </p:grpSpPr>
        <p:sp>
          <p:nvSpPr>
            <p:cNvPr name="Freeform 3" id="3"/>
            <p:cNvSpPr/>
            <p:nvPr/>
          </p:nvSpPr>
          <p:spPr>
            <a:xfrm flipH="false" flipV="false" rot="0">
              <a:off x="0" y="0"/>
              <a:ext cx="2947279" cy="3870081"/>
            </a:xfrm>
            <a:custGeom>
              <a:avLst/>
              <a:gdLst/>
              <a:ahLst/>
              <a:cxnLst/>
              <a:rect r="r" b="b" t="t" l="l"/>
              <a:pathLst>
                <a:path h="3870081" w="2947279">
                  <a:moveTo>
                    <a:pt x="0" y="0"/>
                  </a:moveTo>
                  <a:lnTo>
                    <a:pt x="2947279" y="0"/>
                  </a:lnTo>
                  <a:lnTo>
                    <a:pt x="2947279" y="3870081"/>
                  </a:lnTo>
                  <a:lnTo>
                    <a:pt x="0" y="3870081"/>
                  </a:lnTo>
                  <a:close/>
                </a:path>
              </a:pathLst>
            </a:custGeom>
            <a:solidFill>
              <a:srgbClr val="FFFFFF"/>
            </a:solidFill>
          </p:spPr>
        </p:sp>
        <p:sp>
          <p:nvSpPr>
            <p:cNvPr name="TextBox 4" id="4"/>
            <p:cNvSpPr txBox="true"/>
            <p:nvPr/>
          </p:nvSpPr>
          <p:spPr>
            <a:xfrm>
              <a:off x="0" y="-66675"/>
              <a:ext cx="2947279" cy="3936756"/>
            </a:xfrm>
            <a:prstGeom prst="rect">
              <a:avLst/>
            </a:prstGeom>
          </p:spPr>
          <p:txBody>
            <a:bodyPr anchor="ctr" rtlCol="false" tIns="50800" lIns="50800" bIns="50800" rIns="50800"/>
            <a:lstStyle/>
            <a:p>
              <a:pPr algn="ctr">
                <a:lnSpc>
                  <a:spcPts val="1600"/>
                </a:lnSpc>
              </a:pPr>
            </a:p>
          </p:txBody>
        </p:sp>
      </p:grpSp>
      <p:grpSp>
        <p:nvGrpSpPr>
          <p:cNvPr name="Group 5" id="5"/>
          <p:cNvGrpSpPr/>
          <p:nvPr/>
        </p:nvGrpSpPr>
        <p:grpSpPr>
          <a:xfrm rot="0">
            <a:off x="-254708" y="6329981"/>
            <a:ext cx="7964587" cy="5785644"/>
            <a:chOff x="0" y="0"/>
            <a:chExt cx="2374900" cy="1725177"/>
          </a:xfrm>
        </p:grpSpPr>
        <p:sp>
          <p:nvSpPr>
            <p:cNvPr name="Freeform 6" id="6"/>
            <p:cNvSpPr/>
            <p:nvPr/>
          </p:nvSpPr>
          <p:spPr>
            <a:xfrm flipH="false" flipV="false" rot="0">
              <a:off x="-2540" y="-2540"/>
              <a:ext cx="2377440" cy="1723361"/>
            </a:xfrm>
            <a:custGeom>
              <a:avLst/>
              <a:gdLst/>
              <a:ahLst/>
              <a:cxnLst/>
              <a:rect r="r" b="b" t="t" l="l"/>
              <a:pathLst>
                <a:path h="1723361" w="2377440">
                  <a:moveTo>
                    <a:pt x="2376170" y="1525140"/>
                  </a:moveTo>
                  <a:cubicBezTo>
                    <a:pt x="2374900" y="1094935"/>
                    <a:pt x="2359660" y="513341"/>
                    <a:pt x="2359660" y="84225"/>
                  </a:cubicBezTo>
                  <a:cubicBezTo>
                    <a:pt x="2359660" y="77690"/>
                    <a:pt x="2360930" y="71155"/>
                    <a:pt x="2360930" y="65709"/>
                  </a:cubicBezTo>
                  <a:cubicBezTo>
                    <a:pt x="2359660" y="64620"/>
                    <a:pt x="2358390" y="64620"/>
                    <a:pt x="2357120" y="63531"/>
                  </a:cubicBezTo>
                  <a:cubicBezTo>
                    <a:pt x="2357120" y="63531"/>
                    <a:pt x="2355850" y="64620"/>
                    <a:pt x="2355850" y="65709"/>
                  </a:cubicBezTo>
                  <a:cubicBezTo>
                    <a:pt x="2353310" y="71155"/>
                    <a:pt x="2348230" y="71155"/>
                    <a:pt x="2343150" y="71155"/>
                  </a:cubicBezTo>
                  <a:cubicBezTo>
                    <a:pt x="2336800" y="70066"/>
                    <a:pt x="2330450" y="64620"/>
                    <a:pt x="2322830" y="66799"/>
                  </a:cubicBezTo>
                  <a:cubicBezTo>
                    <a:pt x="2320290" y="67888"/>
                    <a:pt x="2315210" y="65709"/>
                    <a:pt x="2313940" y="63531"/>
                  </a:cubicBezTo>
                  <a:cubicBezTo>
                    <a:pt x="2310130" y="59175"/>
                    <a:pt x="2305050" y="59175"/>
                    <a:pt x="2299970" y="61353"/>
                  </a:cubicBezTo>
                  <a:cubicBezTo>
                    <a:pt x="2297430" y="62442"/>
                    <a:pt x="2294890" y="61353"/>
                    <a:pt x="2292350" y="61353"/>
                  </a:cubicBezTo>
                  <a:cubicBezTo>
                    <a:pt x="2288540" y="61353"/>
                    <a:pt x="2283460" y="60264"/>
                    <a:pt x="2279650" y="59175"/>
                  </a:cubicBezTo>
                  <a:cubicBezTo>
                    <a:pt x="2278380" y="59175"/>
                    <a:pt x="2275840" y="58085"/>
                    <a:pt x="2274570" y="58085"/>
                  </a:cubicBezTo>
                  <a:cubicBezTo>
                    <a:pt x="2270760" y="56996"/>
                    <a:pt x="2266950" y="53729"/>
                    <a:pt x="2263140" y="58085"/>
                  </a:cubicBezTo>
                  <a:cubicBezTo>
                    <a:pt x="2263140" y="58085"/>
                    <a:pt x="2260600" y="58085"/>
                    <a:pt x="2259330" y="56996"/>
                  </a:cubicBezTo>
                  <a:cubicBezTo>
                    <a:pt x="2258060" y="54818"/>
                    <a:pt x="2256790" y="51551"/>
                    <a:pt x="2255520" y="49372"/>
                  </a:cubicBezTo>
                  <a:cubicBezTo>
                    <a:pt x="2252980" y="46105"/>
                    <a:pt x="2252980" y="40659"/>
                    <a:pt x="2249170" y="38481"/>
                  </a:cubicBezTo>
                  <a:cubicBezTo>
                    <a:pt x="2246630" y="37392"/>
                    <a:pt x="2245360" y="36303"/>
                    <a:pt x="2244090" y="34125"/>
                  </a:cubicBezTo>
                  <a:cubicBezTo>
                    <a:pt x="2244090" y="33036"/>
                    <a:pt x="2241550" y="31946"/>
                    <a:pt x="2241550" y="30857"/>
                  </a:cubicBezTo>
                  <a:lnTo>
                    <a:pt x="2237740" y="27590"/>
                  </a:lnTo>
                  <a:cubicBezTo>
                    <a:pt x="2236470" y="25412"/>
                    <a:pt x="2235200" y="22144"/>
                    <a:pt x="2232660" y="21055"/>
                  </a:cubicBezTo>
                  <a:cubicBezTo>
                    <a:pt x="2227580" y="17788"/>
                    <a:pt x="2226310" y="13431"/>
                    <a:pt x="2228850" y="7986"/>
                  </a:cubicBezTo>
                  <a:cubicBezTo>
                    <a:pt x="2225040" y="6897"/>
                    <a:pt x="2222500" y="4718"/>
                    <a:pt x="2218690" y="4718"/>
                  </a:cubicBezTo>
                  <a:cubicBezTo>
                    <a:pt x="2203450" y="5807"/>
                    <a:pt x="2186940" y="7986"/>
                    <a:pt x="2171700" y="9075"/>
                  </a:cubicBezTo>
                  <a:cubicBezTo>
                    <a:pt x="2169160" y="9075"/>
                    <a:pt x="2165350" y="10164"/>
                    <a:pt x="2164080" y="11253"/>
                  </a:cubicBezTo>
                  <a:cubicBezTo>
                    <a:pt x="2153920" y="16699"/>
                    <a:pt x="2143760" y="12342"/>
                    <a:pt x="2133600" y="11253"/>
                  </a:cubicBezTo>
                  <a:cubicBezTo>
                    <a:pt x="2125980" y="11253"/>
                    <a:pt x="2118360" y="7986"/>
                    <a:pt x="2110740" y="6897"/>
                  </a:cubicBezTo>
                  <a:cubicBezTo>
                    <a:pt x="2101850" y="5807"/>
                    <a:pt x="2094230" y="6897"/>
                    <a:pt x="2085340" y="5807"/>
                  </a:cubicBezTo>
                  <a:cubicBezTo>
                    <a:pt x="2084070" y="5807"/>
                    <a:pt x="2082800" y="4718"/>
                    <a:pt x="2081530" y="3629"/>
                  </a:cubicBezTo>
                  <a:cubicBezTo>
                    <a:pt x="2078990" y="0"/>
                    <a:pt x="2073910" y="1270"/>
                    <a:pt x="2071370" y="2540"/>
                  </a:cubicBezTo>
                  <a:cubicBezTo>
                    <a:pt x="2067560" y="4718"/>
                    <a:pt x="2066290" y="7986"/>
                    <a:pt x="2063750" y="11253"/>
                  </a:cubicBezTo>
                  <a:cubicBezTo>
                    <a:pt x="2057400" y="12342"/>
                    <a:pt x="2048510" y="13431"/>
                    <a:pt x="2042160" y="16699"/>
                  </a:cubicBezTo>
                  <a:cubicBezTo>
                    <a:pt x="2037080" y="18877"/>
                    <a:pt x="2034540" y="19966"/>
                    <a:pt x="2030730" y="17788"/>
                  </a:cubicBezTo>
                  <a:lnTo>
                    <a:pt x="2029460" y="18877"/>
                  </a:lnTo>
                  <a:cubicBezTo>
                    <a:pt x="2032000" y="21055"/>
                    <a:pt x="2033270" y="24323"/>
                    <a:pt x="2035810" y="26501"/>
                  </a:cubicBezTo>
                  <a:cubicBezTo>
                    <a:pt x="2032000" y="27590"/>
                    <a:pt x="2026920" y="29768"/>
                    <a:pt x="2024380" y="28679"/>
                  </a:cubicBezTo>
                  <a:cubicBezTo>
                    <a:pt x="2018030" y="27590"/>
                    <a:pt x="2015490" y="29768"/>
                    <a:pt x="2010410" y="31946"/>
                  </a:cubicBezTo>
                  <a:cubicBezTo>
                    <a:pt x="2005330" y="35214"/>
                    <a:pt x="1998980" y="37392"/>
                    <a:pt x="1993900" y="39570"/>
                  </a:cubicBezTo>
                  <a:cubicBezTo>
                    <a:pt x="1992630" y="39570"/>
                    <a:pt x="1991360" y="39570"/>
                    <a:pt x="1990090" y="38481"/>
                  </a:cubicBezTo>
                  <a:cubicBezTo>
                    <a:pt x="1988820" y="38481"/>
                    <a:pt x="1987550" y="37392"/>
                    <a:pt x="1987550" y="37392"/>
                  </a:cubicBezTo>
                  <a:cubicBezTo>
                    <a:pt x="1981200" y="39570"/>
                    <a:pt x="1974850" y="41749"/>
                    <a:pt x="1968500" y="39570"/>
                  </a:cubicBezTo>
                  <a:cubicBezTo>
                    <a:pt x="1967230" y="39570"/>
                    <a:pt x="1967230" y="40659"/>
                    <a:pt x="1965960" y="40659"/>
                  </a:cubicBezTo>
                  <a:cubicBezTo>
                    <a:pt x="1958340" y="42838"/>
                    <a:pt x="1953260" y="50462"/>
                    <a:pt x="1943100" y="50462"/>
                  </a:cubicBezTo>
                  <a:cubicBezTo>
                    <a:pt x="1935480" y="50462"/>
                    <a:pt x="1927860" y="55907"/>
                    <a:pt x="1920240" y="55907"/>
                  </a:cubicBezTo>
                  <a:cubicBezTo>
                    <a:pt x="1911350" y="56996"/>
                    <a:pt x="1903730" y="59175"/>
                    <a:pt x="1896110" y="62442"/>
                  </a:cubicBezTo>
                  <a:cubicBezTo>
                    <a:pt x="1893570" y="63531"/>
                    <a:pt x="1891030" y="63531"/>
                    <a:pt x="1889760" y="63531"/>
                  </a:cubicBezTo>
                  <a:cubicBezTo>
                    <a:pt x="1883410" y="61353"/>
                    <a:pt x="1879600" y="64620"/>
                    <a:pt x="1877060" y="67888"/>
                  </a:cubicBezTo>
                  <a:cubicBezTo>
                    <a:pt x="1870710" y="75512"/>
                    <a:pt x="1860550" y="77690"/>
                    <a:pt x="1851660" y="79868"/>
                  </a:cubicBezTo>
                  <a:cubicBezTo>
                    <a:pt x="1840230" y="82046"/>
                    <a:pt x="1828800" y="83135"/>
                    <a:pt x="1817370" y="84225"/>
                  </a:cubicBezTo>
                  <a:cubicBezTo>
                    <a:pt x="1816100" y="84225"/>
                    <a:pt x="1814830" y="87492"/>
                    <a:pt x="1812290" y="88581"/>
                  </a:cubicBezTo>
                  <a:cubicBezTo>
                    <a:pt x="1811020" y="88581"/>
                    <a:pt x="1809750" y="87492"/>
                    <a:pt x="1809750" y="87492"/>
                  </a:cubicBezTo>
                  <a:cubicBezTo>
                    <a:pt x="1803400" y="94027"/>
                    <a:pt x="1799590" y="103829"/>
                    <a:pt x="1786890" y="102740"/>
                  </a:cubicBezTo>
                  <a:lnTo>
                    <a:pt x="1785620" y="102740"/>
                  </a:lnTo>
                  <a:cubicBezTo>
                    <a:pt x="1775460" y="108185"/>
                    <a:pt x="1765300" y="106007"/>
                    <a:pt x="1756410" y="103829"/>
                  </a:cubicBezTo>
                  <a:cubicBezTo>
                    <a:pt x="1753870" y="103829"/>
                    <a:pt x="1750060" y="101651"/>
                    <a:pt x="1748790" y="99472"/>
                  </a:cubicBezTo>
                  <a:cubicBezTo>
                    <a:pt x="1744980" y="92938"/>
                    <a:pt x="1734820" y="90759"/>
                    <a:pt x="1727200" y="92938"/>
                  </a:cubicBezTo>
                  <a:cubicBezTo>
                    <a:pt x="1720850" y="95116"/>
                    <a:pt x="1714500" y="96205"/>
                    <a:pt x="1708150" y="98383"/>
                  </a:cubicBezTo>
                  <a:cubicBezTo>
                    <a:pt x="1697990" y="100561"/>
                    <a:pt x="1689100" y="101651"/>
                    <a:pt x="1678940" y="97294"/>
                  </a:cubicBezTo>
                  <a:cubicBezTo>
                    <a:pt x="1668780" y="92938"/>
                    <a:pt x="1661160" y="96205"/>
                    <a:pt x="1656080" y="106007"/>
                  </a:cubicBezTo>
                  <a:cubicBezTo>
                    <a:pt x="1652270" y="112542"/>
                    <a:pt x="1642110" y="113631"/>
                    <a:pt x="1635760" y="108185"/>
                  </a:cubicBezTo>
                  <a:cubicBezTo>
                    <a:pt x="1631950" y="104918"/>
                    <a:pt x="1629410" y="106007"/>
                    <a:pt x="1625600" y="108185"/>
                  </a:cubicBezTo>
                  <a:lnTo>
                    <a:pt x="1617980" y="114720"/>
                  </a:lnTo>
                  <a:cubicBezTo>
                    <a:pt x="1616710" y="115809"/>
                    <a:pt x="1614170" y="115809"/>
                    <a:pt x="1612900" y="115809"/>
                  </a:cubicBezTo>
                  <a:lnTo>
                    <a:pt x="1605280" y="115809"/>
                  </a:lnTo>
                  <a:cubicBezTo>
                    <a:pt x="1600200" y="115809"/>
                    <a:pt x="1595120" y="114720"/>
                    <a:pt x="1590040" y="113631"/>
                  </a:cubicBezTo>
                  <a:cubicBezTo>
                    <a:pt x="1583690" y="112542"/>
                    <a:pt x="1578610" y="109274"/>
                    <a:pt x="1572260" y="108185"/>
                  </a:cubicBezTo>
                  <a:cubicBezTo>
                    <a:pt x="1562100" y="107096"/>
                    <a:pt x="1559560" y="99472"/>
                    <a:pt x="1555750" y="94027"/>
                  </a:cubicBezTo>
                  <a:cubicBezTo>
                    <a:pt x="1553210" y="90759"/>
                    <a:pt x="1548130" y="86403"/>
                    <a:pt x="1543050" y="87492"/>
                  </a:cubicBezTo>
                  <a:cubicBezTo>
                    <a:pt x="1537970" y="89670"/>
                    <a:pt x="1532890" y="87492"/>
                    <a:pt x="1529080" y="86403"/>
                  </a:cubicBezTo>
                  <a:cubicBezTo>
                    <a:pt x="1527810" y="86403"/>
                    <a:pt x="1525270" y="85314"/>
                    <a:pt x="1524000" y="85314"/>
                  </a:cubicBezTo>
                  <a:cubicBezTo>
                    <a:pt x="1515110" y="83135"/>
                    <a:pt x="1508760" y="87492"/>
                    <a:pt x="1502410" y="92938"/>
                  </a:cubicBezTo>
                  <a:lnTo>
                    <a:pt x="1497330" y="97294"/>
                  </a:lnTo>
                  <a:cubicBezTo>
                    <a:pt x="1496060" y="98383"/>
                    <a:pt x="1496060" y="100561"/>
                    <a:pt x="1494790" y="101651"/>
                  </a:cubicBezTo>
                  <a:cubicBezTo>
                    <a:pt x="1487170" y="107096"/>
                    <a:pt x="1479550" y="104918"/>
                    <a:pt x="1470660" y="101651"/>
                  </a:cubicBezTo>
                  <a:cubicBezTo>
                    <a:pt x="1463040" y="98383"/>
                    <a:pt x="1454150" y="101651"/>
                    <a:pt x="1451610" y="108185"/>
                  </a:cubicBezTo>
                  <a:cubicBezTo>
                    <a:pt x="1450340" y="112542"/>
                    <a:pt x="1449070" y="115809"/>
                    <a:pt x="1442720" y="117987"/>
                  </a:cubicBezTo>
                  <a:cubicBezTo>
                    <a:pt x="1436370" y="121255"/>
                    <a:pt x="1428750" y="123433"/>
                    <a:pt x="1427480" y="131057"/>
                  </a:cubicBezTo>
                  <a:cubicBezTo>
                    <a:pt x="1427480" y="132146"/>
                    <a:pt x="1426210" y="133235"/>
                    <a:pt x="1424940" y="133235"/>
                  </a:cubicBezTo>
                  <a:cubicBezTo>
                    <a:pt x="1421130" y="134324"/>
                    <a:pt x="1418590" y="135414"/>
                    <a:pt x="1414780" y="136503"/>
                  </a:cubicBezTo>
                  <a:lnTo>
                    <a:pt x="1403350" y="136503"/>
                  </a:lnTo>
                  <a:cubicBezTo>
                    <a:pt x="1395730" y="135414"/>
                    <a:pt x="1388110" y="133235"/>
                    <a:pt x="1380490" y="132146"/>
                  </a:cubicBezTo>
                  <a:cubicBezTo>
                    <a:pt x="1371600" y="131057"/>
                    <a:pt x="1363980" y="135414"/>
                    <a:pt x="1355090" y="136503"/>
                  </a:cubicBezTo>
                  <a:lnTo>
                    <a:pt x="1353820" y="137592"/>
                  </a:lnTo>
                  <a:cubicBezTo>
                    <a:pt x="1351280" y="140859"/>
                    <a:pt x="1347470" y="139770"/>
                    <a:pt x="1344930" y="137592"/>
                  </a:cubicBezTo>
                  <a:cubicBezTo>
                    <a:pt x="1339850" y="133235"/>
                    <a:pt x="1330960" y="132146"/>
                    <a:pt x="1324610" y="134324"/>
                  </a:cubicBezTo>
                  <a:cubicBezTo>
                    <a:pt x="1316990" y="137592"/>
                    <a:pt x="1309370" y="139770"/>
                    <a:pt x="1301750" y="141948"/>
                  </a:cubicBezTo>
                  <a:cubicBezTo>
                    <a:pt x="1299210" y="141948"/>
                    <a:pt x="1296670" y="140859"/>
                    <a:pt x="1295400" y="140859"/>
                  </a:cubicBezTo>
                  <a:cubicBezTo>
                    <a:pt x="1292860" y="140859"/>
                    <a:pt x="1289050" y="139770"/>
                    <a:pt x="1287780" y="140859"/>
                  </a:cubicBezTo>
                  <a:cubicBezTo>
                    <a:pt x="1277620" y="147394"/>
                    <a:pt x="1267460" y="145216"/>
                    <a:pt x="1258570" y="140859"/>
                  </a:cubicBezTo>
                  <a:cubicBezTo>
                    <a:pt x="1253490" y="138681"/>
                    <a:pt x="1245870" y="136503"/>
                    <a:pt x="1243330" y="129968"/>
                  </a:cubicBezTo>
                  <a:cubicBezTo>
                    <a:pt x="1242060" y="125611"/>
                    <a:pt x="1236980" y="121255"/>
                    <a:pt x="1233170" y="117987"/>
                  </a:cubicBezTo>
                  <a:cubicBezTo>
                    <a:pt x="1226820" y="112542"/>
                    <a:pt x="1220470" y="104918"/>
                    <a:pt x="1209040" y="104918"/>
                  </a:cubicBezTo>
                  <a:cubicBezTo>
                    <a:pt x="1206500" y="104918"/>
                    <a:pt x="1203960" y="100561"/>
                    <a:pt x="1202690" y="101651"/>
                  </a:cubicBezTo>
                  <a:cubicBezTo>
                    <a:pt x="1197610" y="102740"/>
                    <a:pt x="1197610" y="100561"/>
                    <a:pt x="1195070" y="98383"/>
                  </a:cubicBezTo>
                  <a:cubicBezTo>
                    <a:pt x="1192530" y="96205"/>
                    <a:pt x="1188720" y="94027"/>
                    <a:pt x="1186180" y="90759"/>
                  </a:cubicBezTo>
                  <a:cubicBezTo>
                    <a:pt x="1182370" y="86403"/>
                    <a:pt x="1178560" y="80957"/>
                    <a:pt x="1174750" y="76601"/>
                  </a:cubicBezTo>
                  <a:cubicBezTo>
                    <a:pt x="1170940" y="72244"/>
                    <a:pt x="1168400" y="66799"/>
                    <a:pt x="1164590" y="62442"/>
                  </a:cubicBezTo>
                  <a:cubicBezTo>
                    <a:pt x="1163320" y="61353"/>
                    <a:pt x="1159510" y="60264"/>
                    <a:pt x="1158240" y="61353"/>
                  </a:cubicBezTo>
                  <a:lnTo>
                    <a:pt x="1143000" y="67888"/>
                  </a:lnTo>
                  <a:cubicBezTo>
                    <a:pt x="1140460" y="68977"/>
                    <a:pt x="1139190" y="71155"/>
                    <a:pt x="1137920" y="73333"/>
                  </a:cubicBezTo>
                  <a:lnTo>
                    <a:pt x="1136650" y="72244"/>
                  </a:lnTo>
                  <a:cubicBezTo>
                    <a:pt x="1137920" y="68977"/>
                    <a:pt x="1139190" y="65709"/>
                    <a:pt x="1140460" y="64620"/>
                  </a:cubicBezTo>
                  <a:lnTo>
                    <a:pt x="1125220" y="61353"/>
                  </a:lnTo>
                  <a:cubicBezTo>
                    <a:pt x="1121410" y="60264"/>
                    <a:pt x="1115060" y="60264"/>
                    <a:pt x="1112520" y="60264"/>
                  </a:cubicBezTo>
                  <a:lnTo>
                    <a:pt x="1092200" y="60264"/>
                  </a:lnTo>
                  <a:cubicBezTo>
                    <a:pt x="1084580" y="60264"/>
                    <a:pt x="1078230" y="59175"/>
                    <a:pt x="1070610" y="60264"/>
                  </a:cubicBezTo>
                  <a:cubicBezTo>
                    <a:pt x="1065530" y="61353"/>
                    <a:pt x="1061720" y="59175"/>
                    <a:pt x="1057910" y="56996"/>
                  </a:cubicBezTo>
                  <a:cubicBezTo>
                    <a:pt x="1047750" y="50462"/>
                    <a:pt x="1037590" y="42838"/>
                    <a:pt x="1023620" y="46105"/>
                  </a:cubicBezTo>
                  <a:cubicBezTo>
                    <a:pt x="1022350" y="46105"/>
                    <a:pt x="1019810" y="45016"/>
                    <a:pt x="1018540" y="43927"/>
                  </a:cubicBezTo>
                  <a:cubicBezTo>
                    <a:pt x="1014730" y="42838"/>
                    <a:pt x="1012190" y="40659"/>
                    <a:pt x="1007110" y="38481"/>
                  </a:cubicBezTo>
                  <a:cubicBezTo>
                    <a:pt x="1007110" y="41749"/>
                    <a:pt x="1007110" y="42838"/>
                    <a:pt x="1008380" y="45016"/>
                  </a:cubicBezTo>
                  <a:cubicBezTo>
                    <a:pt x="1005840" y="47194"/>
                    <a:pt x="1004570" y="46105"/>
                    <a:pt x="1003300" y="45016"/>
                  </a:cubicBezTo>
                  <a:cubicBezTo>
                    <a:pt x="1002030" y="46105"/>
                    <a:pt x="1000760" y="48283"/>
                    <a:pt x="999490" y="48283"/>
                  </a:cubicBezTo>
                  <a:cubicBezTo>
                    <a:pt x="993140" y="50462"/>
                    <a:pt x="986790" y="51551"/>
                    <a:pt x="980440" y="53729"/>
                  </a:cubicBezTo>
                  <a:cubicBezTo>
                    <a:pt x="977900" y="54818"/>
                    <a:pt x="975360" y="55907"/>
                    <a:pt x="974090" y="56996"/>
                  </a:cubicBezTo>
                  <a:cubicBezTo>
                    <a:pt x="969010" y="60264"/>
                    <a:pt x="965200" y="65709"/>
                    <a:pt x="956310" y="64620"/>
                  </a:cubicBezTo>
                  <a:cubicBezTo>
                    <a:pt x="955040" y="64620"/>
                    <a:pt x="952500" y="66799"/>
                    <a:pt x="949960" y="66799"/>
                  </a:cubicBezTo>
                  <a:cubicBezTo>
                    <a:pt x="947420" y="67888"/>
                    <a:pt x="943610" y="67888"/>
                    <a:pt x="941070" y="68977"/>
                  </a:cubicBezTo>
                  <a:lnTo>
                    <a:pt x="938530" y="68977"/>
                  </a:lnTo>
                  <a:cubicBezTo>
                    <a:pt x="930910" y="71155"/>
                    <a:pt x="924560" y="73333"/>
                    <a:pt x="916940" y="74422"/>
                  </a:cubicBezTo>
                  <a:lnTo>
                    <a:pt x="911860" y="74422"/>
                  </a:lnTo>
                  <a:cubicBezTo>
                    <a:pt x="905510" y="74422"/>
                    <a:pt x="900430" y="73333"/>
                    <a:pt x="894080" y="73333"/>
                  </a:cubicBezTo>
                  <a:cubicBezTo>
                    <a:pt x="887730" y="73333"/>
                    <a:pt x="881380" y="75512"/>
                    <a:pt x="875030" y="75512"/>
                  </a:cubicBezTo>
                  <a:cubicBezTo>
                    <a:pt x="867410" y="75512"/>
                    <a:pt x="858520" y="75512"/>
                    <a:pt x="852170" y="71155"/>
                  </a:cubicBezTo>
                  <a:cubicBezTo>
                    <a:pt x="850900" y="70066"/>
                    <a:pt x="847090" y="70066"/>
                    <a:pt x="844550" y="71155"/>
                  </a:cubicBezTo>
                  <a:cubicBezTo>
                    <a:pt x="835660" y="72244"/>
                    <a:pt x="826770" y="73333"/>
                    <a:pt x="819150" y="75512"/>
                  </a:cubicBezTo>
                  <a:cubicBezTo>
                    <a:pt x="811530" y="77690"/>
                    <a:pt x="807720" y="75512"/>
                    <a:pt x="805180" y="70066"/>
                  </a:cubicBezTo>
                  <a:cubicBezTo>
                    <a:pt x="803910" y="67888"/>
                    <a:pt x="801370" y="65709"/>
                    <a:pt x="798830" y="63531"/>
                  </a:cubicBezTo>
                  <a:cubicBezTo>
                    <a:pt x="795020" y="61353"/>
                    <a:pt x="791210" y="58085"/>
                    <a:pt x="787400" y="58085"/>
                  </a:cubicBezTo>
                  <a:cubicBezTo>
                    <a:pt x="778510" y="58085"/>
                    <a:pt x="773430" y="53729"/>
                    <a:pt x="767080" y="50462"/>
                  </a:cubicBezTo>
                  <a:cubicBezTo>
                    <a:pt x="756920" y="45016"/>
                    <a:pt x="748030" y="38481"/>
                    <a:pt x="735330" y="39570"/>
                  </a:cubicBezTo>
                  <a:lnTo>
                    <a:pt x="735330" y="34125"/>
                  </a:lnTo>
                  <a:cubicBezTo>
                    <a:pt x="737870" y="34125"/>
                    <a:pt x="740410" y="34125"/>
                    <a:pt x="742950" y="33036"/>
                  </a:cubicBezTo>
                  <a:cubicBezTo>
                    <a:pt x="739140" y="30857"/>
                    <a:pt x="739140" y="27590"/>
                    <a:pt x="736600" y="25412"/>
                  </a:cubicBezTo>
                  <a:cubicBezTo>
                    <a:pt x="731520" y="22144"/>
                    <a:pt x="726440" y="21055"/>
                    <a:pt x="721360" y="18877"/>
                  </a:cubicBezTo>
                  <a:cubicBezTo>
                    <a:pt x="717550" y="17788"/>
                    <a:pt x="712470" y="17788"/>
                    <a:pt x="715010" y="23233"/>
                  </a:cubicBezTo>
                  <a:cubicBezTo>
                    <a:pt x="708660" y="24323"/>
                    <a:pt x="703580" y="24323"/>
                    <a:pt x="701040" y="26501"/>
                  </a:cubicBezTo>
                  <a:cubicBezTo>
                    <a:pt x="695960" y="29768"/>
                    <a:pt x="690880" y="27590"/>
                    <a:pt x="687070" y="25412"/>
                  </a:cubicBezTo>
                  <a:cubicBezTo>
                    <a:pt x="684530" y="24323"/>
                    <a:pt x="681990" y="23233"/>
                    <a:pt x="679450" y="24323"/>
                  </a:cubicBezTo>
                  <a:cubicBezTo>
                    <a:pt x="664210" y="30857"/>
                    <a:pt x="648970" y="27590"/>
                    <a:pt x="633730" y="27590"/>
                  </a:cubicBezTo>
                  <a:cubicBezTo>
                    <a:pt x="631190" y="27590"/>
                    <a:pt x="628650" y="26501"/>
                    <a:pt x="624840" y="26501"/>
                  </a:cubicBezTo>
                  <a:cubicBezTo>
                    <a:pt x="619760" y="25412"/>
                    <a:pt x="615950" y="23233"/>
                    <a:pt x="610870" y="22144"/>
                  </a:cubicBezTo>
                  <a:cubicBezTo>
                    <a:pt x="605790" y="21055"/>
                    <a:pt x="599440" y="19966"/>
                    <a:pt x="594360" y="18877"/>
                  </a:cubicBezTo>
                  <a:lnTo>
                    <a:pt x="590550" y="18877"/>
                  </a:lnTo>
                  <a:cubicBezTo>
                    <a:pt x="581660" y="18877"/>
                    <a:pt x="572770" y="19966"/>
                    <a:pt x="565150" y="19966"/>
                  </a:cubicBezTo>
                  <a:cubicBezTo>
                    <a:pt x="558800" y="19966"/>
                    <a:pt x="552450" y="17788"/>
                    <a:pt x="544830" y="16699"/>
                  </a:cubicBezTo>
                  <a:cubicBezTo>
                    <a:pt x="543560" y="7986"/>
                    <a:pt x="533400" y="10164"/>
                    <a:pt x="527050" y="5807"/>
                  </a:cubicBezTo>
                  <a:cubicBezTo>
                    <a:pt x="525780" y="4718"/>
                    <a:pt x="523240" y="5807"/>
                    <a:pt x="521970" y="5807"/>
                  </a:cubicBezTo>
                  <a:cubicBezTo>
                    <a:pt x="514350" y="4718"/>
                    <a:pt x="509270" y="7986"/>
                    <a:pt x="506730" y="13431"/>
                  </a:cubicBezTo>
                  <a:cubicBezTo>
                    <a:pt x="502920" y="18877"/>
                    <a:pt x="492760" y="21055"/>
                    <a:pt x="496570" y="29768"/>
                  </a:cubicBezTo>
                  <a:cubicBezTo>
                    <a:pt x="497840" y="30857"/>
                    <a:pt x="500380" y="31946"/>
                    <a:pt x="501650" y="34125"/>
                  </a:cubicBezTo>
                  <a:cubicBezTo>
                    <a:pt x="501650" y="37392"/>
                    <a:pt x="500380" y="39570"/>
                    <a:pt x="496570" y="38481"/>
                  </a:cubicBezTo>
                  <a:cubicBezTo>
                    <a:pt x="495300" y="38481"/>
                    <a:pt x="494030" y="40659"/>
                    <a:pt x="492760" y="41749"/>
                  </a:cubicBezTo>
                  <a:cubicBezTo>
                    <a:pt x="491490" y="42838"/>
                    <a:pt x="491490" y="45016"/>
                    <a:pt x="490220" y="45016"/>
                  </a:cubicBezTo>
                  <a:cubicBezTo>
                    <a:pt x="482600" y="47194"/>
                    <a:pt x="477520" y="52640"/>
                    <a:pt x="468630" y="51551"/>
                  </a:cubicBezTo>
                  <a:lnTo>
                    <a:pt x="466090" y="51551"/>
                  </a:lnTo>
                  <a:cubicBezTo>
                    <a:pt x="458470" y="56996"/>
                    <a:pt x="450850" y="55907"/>
                    <a:pt x="441960" y="54818"/>
                  </a:cubicBezTo>
                  <a:cubicBezTo>
                    <a:pt x="438150" y="53729"/>
                    <a:pt x="433070" y="54818"/>
                    <a:pt x="427990" y="54818"/>
                  </a:cubicBezTo>
                  <a:cubicBezTo>
                    <a:pt x="424180" y="54818"/>
                    <a:pt x="420370" y="54818"/>
                    <a:pt x="416560" y="52640"/>
                  </a:cubicBezTo>
                  <a:cubicBezTo>
                    <a:pt x="411480" y="50462"/>
                    <a:pt x="406400" y="47194"/>
                    <a:pt x="401320" y="45016"/>
                  </a:cubicBezTo>
                  <a:cubicBezTo>
                    <a:pt x="396240" y="42838"/>
                    <a:pt x="389890" y="42838"/>
                    <a:pt x="389890" y="35214"/>
                  </a:cubicBezTo>
                  <a:cubicBezTo>
                    <a:pt x="389890" y="34125"/>
                    <a:pt x="387350" y="33036"/>
                    <a:pt x="387350" y="31946"/>
                  </a:cubicBezTo>
                  <a:cubicBezTo>
                    <a:pt x="378460" y="38481"/>
                    <a:pt x="370840" y="43927"/>
                    <a:pt x="363220" y="49372"/>
                  </a:cubicBezTo>
                  <a:cubicBezTo>
                    <a:pt x="359410" y="52640"/>
                    <a:pt x="354330" y="56996"/>
                    <a:pt x="356870" y="62442"/>
                  </a:cubicBezTo>
                  <a:cubicBezTo>
                    <a:pt x="356870" y="63531"/>
                    <a:pt x="355600" y="64620"/>
                    <a:pt x="355600" y="65709"/>
                  </a:cubicBezTo>
                  <a:cubicBezTo>
                    <a:pt x="354330" y="67888"/>
                    <a:pt x="353060" y="70066"/>
                    <a:pt x="350520" y="71155"/>
                  </a:cubicBezTo>
                  <a:cubicBezTo>
                    <a:pt x="347980" y="74422"/>
                    <a:pt x="345440" y="77690"/>
                    <a:pt x="342900" y="82046"/>
                  </a:cubicBezTo>
                  <a:lnTo>
                    <a:pt x="335280" y="88581"/>
                  </a:lnTo>
                  <a:cubicBezTo>
                    <a:pt x="332740" y="91848"/>
                    <a:pt x="330200" y="95116"/>
                    <a:pt x="326390" y="97294"/>
                  </a:cubicBezTo>
                  <a:cubicBezTo>
                    <a:pt x="317500" y="103829"/>
                    <a:pt x="308610" y="110364"/>
                    <a:pt x="298450" y="116898"/>
                  </a:cubicBezTo>
                  <a:cubicBezTo>
                    <a:pt x="293370" y="121255"/>
                    <a:pt x="287020" y="124522"/>
                    <a:pt x="281940" y="128879"/>
                  </a:cubicBezTo>
                  <a:cubicBezTo>
                    <a:pt x="273050" y="135414"/>
                    <a:pt x="262890" y="140859"/>
                    <a:pt x="257810" y="150661"/>
                  </a:cubicBezTo>
                  <a:cubicBezTo>
                    <a:pt x="257810" y="151750"/>
                    <a:pt x="255270" y="152840"/>
                    <a:pt x="254000" y="153929"/>
                  </a:cubicBezTo>
                  <a:cubicBezTo>
                    <a:pt x="247650" y="158285"/>
                    <a:pt x="237490" y="158285"/>
                    <a:pt x="237490" y="166998"/>
                  </a:cubicBezTo>
                  <a:cubicBezTo>
                    <a:pt x="227330" y="166998"/>
                    <a:pt x="222250" y="173533"/>
                    <a:pt x="217170" y="178979"/>
                  </a:cubicBezTo>
                  <a:cubicBezTo>
                    <a:pt x="213360" y="183335"/>
                    <a:pt x="209550" y="188781"/>
                    <a:pt x="204470" y="192048"/>
                  </a:cubicBezTo>
                  <a:cubicBezTo>
                    <a:pt x="199390" y="194226"/>
                    <a:pt x="193040" y="193137"/>
                    <a:pt x="186690" y="193137"/>
                  </a:cubicBezTo>
                  <a:cubicBezTo>
                    <a:pt x="184150" y="193137"/>
                    <a:pt x="181610" y="193137"/>
                    <a:pt x="181610" y="194226"/>
                  </a:cubicBezTo>
                  <a:cubicBezTo>
                    <a:pt x="176530" y="198583"/>
                    <a:pt x="170180" y="201850"/>
                    <a:pt x="166370" y="207296"/>
                  </a:cubicBezTo>
                  <a:cubicBezTo>
                    <a:pt x="162560" y="212742"/>
                    <a:pt x="158750" y="216009"/>
                    <a:pt x="152400" y="217098"/>
                  </a:cubicBezTo>
                  <a:cubicBezTo>
                    <a:pt x="146050" y="218187"/>
                    <a:pt x="139700" y="223633"/>
                    <a:pt x="130810" y="220365"/>
                  </a:cubicBezTo>
                  <a:cubicBezTo>
                    <a:pt x="123190" y="218187"/>
                    <a:pt x="114300" y="220365"/>
                    <a:pt x="109220" y="216009"/>
                  </a:cubicBezTo>
                  <a:cubicBezTo>
                    <a:pt x="99060" y="217098"/>
                    <a:pt x="91440" y="219276"/>
                    <a:pt x="82550" y="220365"/>
                  </a:cubicBezTo>
                  <a:cubicBezTo>
                    <a:pt x="72390" y="222544"/>
                    <a:pt x="60960" y="221455"/>
                    <a:pt x="52070" y="227989"/>
                  </a:cubicBezTo>
                  <a:cubicBezTo>
                    <a:pt x="44450" y="233435"/>
                    <a:pt x="38100" y="238881"/>
                    <a:pt x="26670" y="237791"/>
                  </a:cubicBezTo>
                  <a:cubicBezTo>
                    <a:pt x="27940" y="244326"/>
                    <a:pt x="29210" y="249772"/>
                    <a:pt x="30480" y="256307"/>
                  </a:cubicBezTo>
                  <a:cubicBezTo>
                    <a:pt x="33020" y="273733"/>
                    <a:pt x="35560" y="291159"/>
                    <a:pt x="36830" y="308585"/>
                  </a:cubicBezTo>
                  <a:cubicBezTo>
                    <a:pt x="40640" y="330367"/>
                    <a:pt x="41910" y="351061"/>
                    <a:pt x="39370" y="371754"/>
                  </a:cubicBezTo>
                  <a:cubicBezTo>
                    <a:pt x="36830" y="401161"/>
                    <a:pt x="25400" y="1407514"/>
                    <a:pt x="13970" y="1434742"/>
                  </a:cubicBezTo>
                  <a:lnTo>
                    <a:pt x="2540" y="1457614"/>
                  </a:lnTo>
                  <a:cubicBezTo>
                    <a:pt x="0" y="1463060"/>
                    <a:pt x="3810" y="1466327"/>
                    <a:pt x="10160" y="1467416"/>
                  </a:cubicBezTo>
                  <a:cubicBezTo>
                    <a:pt x="17780" y="1468505"/>
                    <a:pt x="20320" y="1472862"/>
                    <a:pt x="22860" y="1478307"/>
                  </a:cubicBezTo>
                  <a:cubicBezTo>
                    <a:pt x="25400" y="1487020"/>
                    <a:pt x="21590" y="1495733"/>
                    <a:pt x="26670" y="1504446"/>
                  </a:cubicBezTo>
                  <a:cubicBezTo>
                    <a:pt x="29210" y="1508803"/>
                    <a:pt x="26670" y="1516427"/>
                    <a:pt x="25400" y="1522962"/>
                  </a:cubicBezTo>
                  <a:cubicBezTo>
                    <a:pt x="24130" y="1531674"/>
                    <a:pt x="26670" y="1540388"/>
                    <a:pt x="30480" y="1548011"/>
                  </a:cubicBezTo>
                  <a:cubicBezTo>
                    <a:pt x="39370" y="1561081"/>
                    <a:pt x="40640" y="1576329"/>
                    <a:pt x="40640" y="1590487"/>
                  </a:cubicBezTo>
                  <a:cubicBezTo>
                    <a:pt x="40640" y="1593755"/>
                    <a:pt x="41910" y="1597022"/>
                    <a:pt x="43180" y="1599200"/>
                  </a:cubicBezTo>
                  <a:cubicBezTo>
                    <a:pt x="45720" y="1601379"/>
                    <a:pt x="50800" y="1603557"/>
                    <a:pt x="55880" y="1604646"/>
                  </a:cubicBezTo>
                  <a:lnTo>
                    <a:pt x="86360" y="1617716"/>
                  </a:lnTo>
                  <a:cubicBezTo>
                    <a:pt x="100330" y="1624250"/>
                    <a:pt x="111760" y="1623161"/>
                    <a:pt x="124460" y="1615537"/>
                  </a:cubicBezTo>
                  <a:cubicBezTo>
                    <a:pt x="125730" y="1614448"/>
                    <a:pt x="129540" y="1613359"/>
                    <a:pt x="130810" y="1613359"/>
                  </a:cubicBezTo>
                  <a:cubicBezTo>
                    <a:pt x="139700" y="1614448"/>
                    <a:pt x="148590" y="1614448"/>
                    <a:pt x="156210" y="1620983"/>
                  </a:cubicBezTo>
                  <a:cubicBezTo>
                    <a:pt x="165100" y="1627518"/>
                    <a:pt x="177800" y="1631874"/>
                    <a:pt x="187960" y="1637320"/>
                  </a:cubicBezTo>
                  <a:cubicBezTo>
                    <a:pt x="194310" y="1640587"/>
                    <a:pt x="201930" y="1644944"/>
                    <a:pt x="205740" y="1649300"/>
                  </a:cubicBezTo>
                  <a:cubicBezTo>
                    <a:pt x="208280" y="1651478"/>
                    <a:pt x="210820" y="1653657"/>
                    <a:pt x="213360" y="1654746"/>
                  </a:cubicBezTo>
                  <a:cubicBezTo>
                    <a:pt x="227330" y="1659102"/>
                    <a:pt x="234950" y="1669994"/>
                    <a:pt x="243840" y="1678707"/>
                  </a:cubicBezTo>
                  <a:cubicBezTo>
                    <a:pt x="251460" y="1686331"/>
                    <a:pt x="261620" y="1690687"/>
                    <a:pt x="273050" y="1691776"/>
                  </a:cubicBezTo>
                  <a:cubicBezTo>
                    <a:pt x="285750" y="1693955"/>
                    <a:pt x="298450" y="1695043"/>
                    <a:pt x="311150" y="1697222"/>
                  </a:cubicBezTo>
                  <a:cubicBezTo>
                    <a:pt x="316230" y="1698311"/>
                    <a:pt x="322580" y="1699400"/>
                    <a:pt x="327660" y="1701578"/>
                  </a:cubicBezTo>
                  <a:cubicBezTo>
                    <a:pt x="334010" y="1703757"/>
                    <a:pt x="340360" y="1703757"/>
                    <a:pt x="345440" y="1707024"/>
                  </a:cubicBezTo>
                  <a:cubicBezTo>
                    <a:pt x="353060" y="1712470"/>
                    <a:pt x="360680" y="1715737"/>
                    <a:pt x="370840" y="1713559"/>
                  </a:cubicBezTo>
                  <a:cubicBezTo>
                    <a:pt x="374650" y="1712470"/>
                    <a:pt x="379730" y="1714648"/>
                    <a:pt x="383540" y="1715737"/>
                  </a:cubicBezTo>
                  <a:cubicBezTo>
                    <a:pt x="384810" y="1715737"/>
                    <a:pt x="386080" y="1716826"/>
                    <a:pt x="387350" y="1716826"/>
                  </a:cubicBezTo>
                  <a:cubicBezTo>
                    <a:pt x="401320" y="1717915"/>
                    <a:pt x="414020" y="1715737"/>
                    <a:pt x="426720" y="1713559"/>
                  </a:cubicBezTo>
                  <a:cubicBezTo>
                    <a:pt x="431800" y="1712470"/>
                    <a:pt x="436880" y="1711380"/>
                    <a:pt x="441960" y="1709202"/>
                  </a:cubicBezTo>
                  <a:cubicBezTo>
                    <a:pt x="455930" y="1703757"/>
                    <a:pt x="469900" y="1698311"/>
                    <a:pt x="482600" y="1691776"/>
                  </a:cubicBezTo>
                  <a:cubicBezTo>
                    <a:pt x="491490" y="1687420"/>
                    <a:pt x="500380" y="1683063"/>
                    <a:pt x="510540" y="1687420"/>
                  </a:cubicBezTo>
                  <a:lnTo>
                    <a:pt x="515620" y="1687420"/>
                  </a:lnTo>
                  <a:cubicBezTo>
                    <a:pt x="524510" y="1687420"/>
                    <a:pt x="533400" y="1686331"/>
                    <a:pt x="541020" y="1685242"/>
                  </a:cubicBezTo>
                  <a:cubicBezTo>
                    <a:pt x="542290" y="1685242"/>
                    <a:pt x="544830" y="1685242"/>
                    <a:pt x="544830" y="1684152"/>
                  </a:cubicBezTo>
                  <a:cubicBezTo>
                    <a:pt x="548640" y="1679796"/>
                    <a:pt x="554990" y="1679796"/>
                    <a:pt x="561340" y="1678707"/>
                  </a:cubicBezTo>
                  <a:cubicBezTo>
                    <a:pt x="571500" y="1677618"/>
                    <a:pt x="581660" y="1677618"/>
                    <a:pt x="589280" y="1672172"/>
                  </a:cubicBezTo>
                  <a:cubicBezTo>
                    <a:pt x="596900" y="1667815"/>
                    <a:pt x="604520" y="1666726"/>
                    <a:pt x="613410" y="1665637"/>
                  </a:cubicBezTo>
                  <a:cubicBezTo>
                    <a:pt x="614680" y="1665637"/>
                    <a:pt x="617220" y="1664548"/>
                    <a:pt x="618490" y="1664548"/>
                  </a:cubicBezTo>
                  <a:cubicBezTo>
                    <a:pt x="624840" y="1663459"/>
                    <a:pt x="631190" y="1660192"/>
                    <a:pt x="636270" y="1661281"/>
                  </a:cubicBezTo>
                  <a:cubicBezTo>
                    <a:pt x="647700" y="1663459"/>
                    <a:pt x="652780" y="1660192"/>
                    <a:pt x="660400" y="1651478"/>
                  </a:cubicBezTo>
                  <a:cubicBezTo>
                    <a:pt x="661670" y="1649300"/>
                    <a:pt x="665480" y="1648211"/>
                    <a:pt x="668020" y="1647122"/>
                  </a:cubicBezTo>
                  <a:cubicBezTo>
                    <a:pt x="674370" y="1646033"/>
                    <a:pt x="680720" y="1647122"/>
                    <a:pt x="687070" y="1646033"/>
                  </a:cubicBezTo>
                  <a:cubicBezTo>
                    <a:pt x="690880" y="1646033"/>
                    <a:pt x="694690" y="1642766"/>
                    <a:pt x="697230" y="1642766"/>
                  </a:cubicBezTo>
                  <a:cubicBezTo>
                    <a:pt x="707390" y="1643855"/>
                    <a:pt x="718820" y="1640587"/>
                    <a:pt x="727710" y="1646033"/>
                  </a:cubicBezTo>
                  <a:cubicBezTo>
                    <a:pt x="728980" y="1647122"/>
                    <a:pt x="731520" y="1647122"/>
                    <a:pt x="734060" y="1647122"/>
                  </a:cubicBezTo>
                  <a:cubicBezTo>
                    <a:pt x="750570" y="1648211"/>
                    <a:pt x="764540" y="1652568"/>
                    <a:pt x="775970" y="1661281"/>
                  </a:cubicBezTo>
                  <a:cubicBezTo>
                    <a:pt x="779780" y="1664548"/>
                    <a:pt x="784860" y="1666726"/>
                    <a:pt x="788670" y="1668905"/>
                  </a:cubicBezTo>
                  <a:cubicBezTo>
                    <a:pt x="792480" y="1671083"/>
                    <a:pt x="797560" y="1671083"/>
                    <a:pt x="801370" y="1672172"/>
                  </a:cubicBezTo>
                  <a:cubicBezTo>
                    <a:pt x="805180" y="1673261"/>
                    <a:pt x="807720" y="1674350"/>
                    <a:pt x="811530" y="1674350"/>
                  </a:cubicBezTo>
                  <a:cubicBezTo>
                    <a:pt x="817880" y="1674350"/>
                    <a:pt x="822960" y="1676528"/>
                    <a:pt x="826770" y="1680885"/>
                  </a:cubicBezTo>
                  <a:cubicBezTo>
                    <a:pt x="828040" y="1681974"/>
                    <a:pt x="829310" y="1683063"/>
                    <a:pt x="830580" y="1685242"/>
                  </a:cubicBezTo>
                  <a:cubicBezTo>
                    <a:pt x="829310" y="1688509"/>
                    <a:pt x="836930" y="1697222"/>
                    <a:pt x="842010" y="1697222"/>
                  </a:cubicBezTo>
                  <a:cubicBezTo>
                    <a:pt x="850900" y="1697222"/>
                    <a:pt x="859790" y="1699400"/>
                    <a:pt x="867410" y="1704846"/>
                  </a:cubicBezTo>
                  <a:cubicBezTo>
                    <a:pt x="868680" y="1705935"/>
                    <a:pt x="871220" y="1705935"/>
                    <a:pt x="873760" y="1704846"/>
                  </a:cubicBezTo>
                  <a:cubicBezTo>
                    <a:pt x="877570" y="1703757"/>
                    <a:pt x="880110" y="1703757"/>
                    <a:pt x="882650" y="1707024"/>
                  </a:cubicBezTo>
                  <a:cubicBezTo>
                    <a:pt x="883920" y="1708113"/>
                    <a:pt x="889000" y="1708113"/>
                    <a:pt x="891540" y="1708113"/>
                  </a:cubicBezTo>
                  <a:cubicBezTo>
                    <a:pt x="897890" y="1708113"/>
                    <a:pt x="905510" y="1707024"/>
                    <a:pt x="911860" y="1708113"/>
                  </a:cubicBezTo>
                  <a:cubicBezTo>
                    <a:pt x="923290" y="1709202"/>
                    <a:pt x="933450" y="1710291"/>
                    <a:pt x="944880" y="1712470"/>
                  </a:cubicBezTo>
                  <a:cubicBezTo>
                    <a:pt x="947420" y="1712470"/>
                    <a:pt x="949960" y="1713559"/>
                    <a:pt x="951230" y="1714648"/>
                  </a:cubicBezTo>
                  <a:cubicBezTo>
                    <a:pt x="953770" y="1720093"/>
                    <a:pt x="960120" y="1720093"/>
                    <a:pt x="963930" y="1721183"/>
                  </a:cubicBezTo>
                  <a:cubicBezTo>
                    <a:pt x="967740" y="1722272"/>
                    <a:pt x="972820" y="1723361"/>
                    <a:pt x="975360" y="1723361"/>
                  </a:cubicBezTo>
                  <a:cubicBezTo>
                    <a:pt x="976630" y="1722272"/>
                    <a:pt x="979170" y="1721183"/>
                    <a:pt x="981710" y="1719004"/>
                  </a:cubicBezTo>
                  <a:cubicBezTo>
                    <a:pt x="976630" y="1719004"/>
                    <a:pt x="974090" y="1720093"/>
                    <a:pt x="971550" y="1720093"/>
                  </a:cubicBezTo>
                  <a:cubicBezTo>
                    <a:pt x="976630" y="1714648"/>
                    <a:pt x="981710" y="1713559"/>
                    <a:pt x="988060" y="1716826"/>
                  </a:cubicBezTo>
                  <a:cubicBezTo>
                    <a:pt x="995680" y="1722272"/>
                    <a:pt x="1002030" y="1722272"/>
                    <a:pt x="1010920" y="1716826"/>
                  </a:cubicBezTo>
                  <a:lnTo>
                    <a:pt x="1018540" y="1713559"/>
                  </a:lnTo>
                  <a:lnTo>
                    <a:pt x="1018540" y="1708113"/>
                  </a:lnTo>
                  <a:cubicBezTo>
                    <a:pt x="1022350" y="1709202"/>
                    <a:pt x="1026160" y="1711380"/>
                    <a:pt x="1028700" y="1711380"/>
                  </a:cubicBezTo>
                  <a:cubicBezTo>
                    <a:pt x="1036320" y="1708113"/>
                    <a:pt x="1043940" y="1704846"/>
                    <a:pt x="1050290" y="1700489"/>
                  </a:cubicBezTo>
                  <a:cubicBezTo>
                    <a:pt x="1057910" y="1696133"/>
                    <a:pt x="1064260" y="1690687"/>
                    <a:pt x="1070610" y="1686331"/>
                  </a:cubicBezTo>
                  <a:cubicBezTo>
                    <a:pt x="1071880" y="1686331"/>
                    <a:pt x="1071880" y="1685242"/>
                    <a:pt x="1073150" y="1685242"/>
                  </a:cubicBezTo>
                  <a:cubicBezTo>
                    <a:pt x="1082040" y="1683063"/>
                    <a:pt x="1089660" y="1681974"/>
                    <a:pt x="1098550" y="1679796"/>
                  </a:cubicBezTo>
                  <a:cubicBezTo>
                    <a:pt x="1103630" y="1678707"/>
                    <a:pt x="1107440" y="1676528"/>
                    <a:pt x="1112520" y="1675439"/>
                  </a:cubicBezTo>
                  <a:cubicBezTo>
                    <a:pt x="1116330" y="1674350"/>
                    <a:pt x="1118870" y="1674350"/>
                    <a:pt x="1122680" y="1673261"/>
                  </a:cubicBezTo>
                  <a:lnTo>
                    <a:pt x="1135380" y="1673261"/>
                  </a:lnTo>
                  <a:cubicBezTo>
                    <a:pt x="1137920" y="1673261"/>
                    <a:pt x="1141730" y="1673261"/>
                    <a:pt x="1144270" y="1672172"/>
                  </a:cubicBezTo>
                  <a:cubicBezTo>
                    <a:pt x="1145540" y="1669994"/>
                    <a:pt x="1148080" y="1666726"/>
                    <a:pt x="1149350" y="1666726"/>
                  </a:cubicBezTo>
                  <a:cubicBezTo>
                    <a:pt x="1153160" y="1666726"/>
                    <a:pt x="1155700" y="1668905"/>
                    <a:pt x="1159510" y="1669994"/>
                  </a:cubicBezTo>
                  <a:cubicBezTo>
                    <a:pt x="1160780" y="1669994"/>
                    <a:pt x="1160780" y="1671083"/>
                    <a:pt x="1160780" y="1672172"/>
                  </a:cubicBezTo>
                  <a:cubicBezTo>
                    <a:pt x="1165860" y="1676528"/>
                    <a:pt x="1169670" y="1681974"/>
                    <a:pt x="1174750" y="1686331"/>
                  </a:cubicBezTo>
                  <a:cubicBezTo>
                    <a:pt x="1181100" y="1691776"/>
                    <a:pt x="1187450" y="1691776"/>
                    <a:pt x="1191260" y="1688509"/>
                  </a:cubicBezTo>
                  <a:cubicBezTo>
                    <a:pt x="1197610" y="1684152"/>
                    <a:pt x="1202690" y="1680885"/>
                    <a:pt x="1211580" y="1683063"/>
                  </a:cubicBezTo>
                  <a:cubicBezTo>
                    <a:pt x="1212850" y="1683063"/>
                    <a:pt x="1215390" y="1684152"/>
                    <a:pt x="1216660" y="1683063"/>
                  </a:cubicBezTo>
                  <a:cubicBezTo>
                    <a:pt x="1223010" y="1680885"/>
                    <a:pt x="1230630" y="1678707"/>
                    <a:pt x="1236980" y="1675439"/>
                  </a:cubicBezTo>
                  <a:cubicBezTo>
                    <a:pt x="1240790" y="1674350"/>
                    <a:pt x="1245870" y="1674350"/>
                    <a:pt x="1247140" y="1672172"/>
                  </a:cubicBezTo>
                  <a:cubicBezTo>
                    <a:pt x="1250950" y="1665637"/>
                    <a:pt x="1257300" y="1662370"/>
                    <a:pt x="1263650" y="1658013"/>
                  </a:cubicBezTo>
                  <a:cubicBezTo>
                    <a:pt x="1267460" y="1654746"/>
                    <a:pt x="1271270" y="1650389"/>
                    <a:pt x="1275080" y="1649300"/>
                  </a:cubicBezTo>
                  <a:cubicBezTo>
                    <a:pt x="1283970" y="1647122"/>
                    <a:pt x="1290320" y="1640587"/>
                    <a:pt x="1297940" y="1636231"/>
                  </a:cubicBezTo>
                  <a:cubicBezTo>
                    <a:pt x="1304290" y="1632963"/>
                    <a:pt x="1308100" y="1626429"/>
                    <a:pt x="1314450" y="1625339"/>
                  </a:cubicBezTo>
                  <a:cubicBezTo>
                    <a:pt x="1324610" y="1623161"/>
                    <a:pt x="1332230" y="1617716"/>
                    <a:pt x="1341120" y="1612270"/>
                  </a:cubicBezTo>
                  <a:cubicBezTo>
                    <a:pt x="1346200" y="1609003"/>
                    <a:pt x="1352550" y="1606824"/>
                    <a:pt x="1358900" y="1607913"/>
                  </a:cubicBezTo>
                  <a:cubicBezTo>
                    <a:pt x="1362710" y="1609003"/>
                    <a:pt x="1367790" y="1607913"/>
                    <a:pt x="1370330" y="1606824"/>
                  </a:cubicBezTo>
                  <a:cubicBezTo>
                    <a:pt x="1375410" y="1604646"/>
                    <a:pt x="1380490" y="1601379"/>
                    <a:pt x="1385570" y="1599200"/>
                  </a:cubicBezTo>
                  <a:cubicBezTo>
                    <a:pt x="1389380" y="1597022"/>
                    <a:pt x="1393190" y="1594844"/>
                    <a:pt x="1397000" y="1594844"/>
                  </a:cubicBezTo>
                  <a:cubicBezTo>
                    <a:pt x="1409700" y="1593755"/>
                    <a:pt x="1419860" y="1591576"/>
                    <a:pt x="1426210" y="1580685"/>
                  </a:cubicBezTo>
                  <a:cubicBezTo>
                    <a:pt x="1428750" y="1576329"/>
                    <a:pt x="1441450" y="1570883"/>
                    <a:pt x="1446530" y="1573061"/>
                  </a:cubicBezTo>
                  <a:cubicBezTo>
                    <a:pt x="1455420" y="1576329"/>
                    <a:pt x="1461770" y="1574151"/>
                    <a:pt x="1466850" y="1567616"/>
                  </a:cubicBezTo>
                  <a:cubicBezTo>
                    <a:pt x="1470660" y="1564348"/>
                    <a:pt x="1475740" y="1565437"/>
                    <a:pt x="1479550" y="1567616"/>
                  </a:cubicBezTo>
                  <a:cubicBezTo>
                    <a:pt x="1482090" y="1569794"/>
                    <a:pt x="1484630" y="1570883"/>
                    <a:pt x="1487170" y="1570883"/>
                  </a:cubicBezTo>
                  <a:cubicBezTo>
                    <a:pt x="1496060" y="1571972"/>
                    <a:pt x="1506220" y="1570883"/>
                    <a:pt x="1515110" y="1571972"/>
                  </a:cubicBezTo>
                  <a:cubicBezTo>
                    <a:pt x="1522730" y="1573061"/>
                    <a:pt x="1530350" y="1570883"/>
                    <a:pt x="1535430" y="1566527"/>
                  </a:cubicBezTo>
                  <a:cubicBezTo>
                    <a:pt x="1540510" y="1562170"/>
                    <a:pt x="1544320" y="1562170"/>
                    <a:pt x="1551940" y="1564348"/>
                  </a:cubicBezTo>
                  <a:cubicBezTo>
                    <a:pt x="1558290" y="1566527"/>
                    <a:pt x="1563370" y="1571972"/>
                    <a:pt x="1572260" y="1570883"/>
                  </a:cubicBezTo>
                  <a:cubicBezTo>
                    <a:pt x="1579880" y="1569794"/>
                    <a:pt x="1588770" y="1573061"/>
                    <a:pt x="1597660" y="1569794"/>
                  </a:cubicBezTo>
                  <a:lnTo>
                    <a:pt x="1602740" y="1569794"/>
                  </a:lnTo>
                  <a:cubicBezTo>
                    <a:pt x="1610360" y="1571972"/>
                    <a:pt x="1617980" y="1573061"/>
                    <a:pt x="1624330" y="1578507"/>
                  </a:cubicBezTo>
                  <a:cubicBezTo>
                    <a:pt x="1631950" y="1583953"/>
                    <a:pt x="1633220" y="1543655"/>
                    <a:pt x="1640840" y="1548011"/>
                  </a:cubicBezTo>
                  <a:cubicBezTo>
                    <a:pt x="1652270" y="1554546"/>
                    <a:pt x="1649730" y="1548011"/>
                    <a:pt x="1661160" y="1553457"/>
                  </a:cubicBezTo>
                  <a:cubicBezTo>
                    <a:pt x="1670050" y="1556724"/>
                    <a:pt x="1666240" y="1544744"/>
                    <a:pt x="1676400" y="1546922"/>
                  </a:cubicBezTo>
                  <a:cubicBezTo>
                    <a:pt x="1677670" y="1546922"/>
                    <a:pt x="1692910" y="1555635"/>
                    <a:pt x="1692910" y="1554546"/>
                  </a:cubicBezTo>
                  <a:cubicBezTo>
                    <a:pt x="1699260" y="1551279"/>
                    <a:pt x="1705610" y="1518605"/>
                    <a:pt x="1711960" y="1519694"/>
                  </a:cubicBezTo>
                  <a:cubicBezTo>
                    <a:pt x="1724660" y="1522962"/>
                    <a:pt x="1736090" y="1520783"/>
                    <a:pt x="1747520" y="1516427"/>
                  </a:cubicBezTo>
                  <a:cubicBezTo>
                    <a:pt x="1753870" y="1514249"/>
                    <a:pt x="1764030" y="1506625"/>
                    <a:pt x="1769110" y="1509892"/>
                  </a:cubicBezTo>
                  <a:cubicBezTo>
                    <a:pt x="1778000" y="1515338"/>
                    <a:pt x="1786890" y="1517516"/>
                    <a:pt x="1797050" y="1518605"/>
                  </a:cubicBezTo>
                  <a:cubicBezTo>
                    <a:pt x="1798320" y="1518605"/>
                    <a:pt x="1799590" y="1519694"/>
                    <a:pt x="1800860" y="1520783"/>
                  </a:cubicBezTo>
                  <a:cubicBezTo>
                    <a:pt x="1804670" y="1525140"/>
                    <a:pt x="1822450" y="1513159"/>
                    <a:pt x="1826260" y="1517516"/>
                  </a:cubicBezTo>
                  <a:cubicBezTo>
                    <a:pt x="1831340" y="1524051"/>
                    <a:pt x="1836420" y="1530585"/>
                    <a:pt x="1841500" y="1536031"/>
                  </a:cubicBezTo>
                  <a:cubicBezTo>
                    <a:pt x="1844040" y="1538209"/>
                    <a:pt x="1847850" y="1539299"/>
                    <a:pt x="1849120" y="1541477"/>
                  </a:cubicBezTo>
                  <a:cubicBezTo>
                    <a:pt x="1850390" y="1546922"/>
                    <a:pt x="1852930" y="1549101"/>
                    <a:pt x="1859280" y="1549101"/>
                  </a:cubicBezTo>
                  <a:cubicBezTo>
                    <a:pt x="1863090" y="1549101"/>
                    <a:pt x="1866900" y="1550190"/>
                    <a:pt x="1869440" y="1552368"/>
                  </a:cubicBezTo>
                  <a:cubicBezTo>
                    <a:pt x="1875790" y="1555635"/>
                    <a:pt x="1880870" y="1558903"/>
                    <a:pt x="1885950" y="1562170"/>
                  </a:cubicBezTo>
                  <a:cubicBezTo>
                    <a:pt x="1892300" y="1565437"/>
                    <a:pt x="1898650" y="1568705"/>
                    <a:pt x="1901190" y="1574151"/>
                  </a:cubicBezTo>
                  <a:cubicBezTo>
                    <a:pt x="1902460" y="1576329"/>
                    <a:pt x="1903730" y="1577418"/>
                    <a:pt x="1905000" y="1578507"/>
                  </a:cubicBezTo>
                  <a:cubicBezTo>
                    <a:pt x="1910080" y="1582864"/>
                    <a:pt x="1915160" y="1586131"/>
                    <a:pt x="1920240" y="1590487"/>
                  </a:cubicBezTo>
                  <a:cubicBezTo>
                    <a:pt x="1927860" y="1595933"/>
                    <a:pt x="1934210" y="1602468"/>
                    <a:pt x="1941830" y="1607913"/>
                  </a:cubicBezTo>
                  <a:cubicBezTo>
                    <a:pt x="1944370" y="1609003"/>
                    <a:pt x="1946910" y="1611181"/>
                    <a:pt x="1949450" y="1612270"/>
                  </a:cubicBezTo>
                  <a:cubicBezTo>
                    <a:pt x="1954530" y="1614448"/>
                    <a:pt x="1959610" y="1616626"/>
                    <a:pt x="1963420" y="1619894"/>
                  </a:cubicBezTo>
                  <a:cubicBezTo>
                    <a:pt x="1967230" y="1623161"/>
                    <a:pt x="1985010" y="1603557"/>
                    <a:pt x="1987550" y="1607913"/>
                  </a:cubicBezTo>
                  <a:cubicBezTo>
                    <a:pt x="1987550" y="1609003"/>
                    <a:pt x="1988820" y="1609003"/>
                    <a:pt x="1990090" y="1609003"/>
                  </a:cubicBezTo>
                  <a:cubicBezTo>
                    <a:pt x="1997710" y="1614448"/>
                    <a:pt x="2005330" y="1612270"/>
                    <a:pt x="2012950" y="1610092"/>
                  </a:cubicBezTo>
                  <a:cubicBezTo>
                    <a:pt x="2015490" y="1609003"/>
                    <a:pt x="2018030" y="1607913"/>
                    <a:pt x="2019300" y="1609003"/>
                  </a:cubicBezTo>
                  <a:cubicBezTo>
                    <a:pt x="2028190" y="1612270"/>
                    <a:pt x="2034540" y="1619894"/>
                    <a:pt x="2045970" y="1620983"/>
                  </a:cubicBezTo>
                  <a:cubicBezTo>
                    <a:pt x="2045970" y="1620983"/>
                    <a:pt x="2047240" y="1620983"/>
                    <a:pt x="2047240" y="1622072"/>
                  </a:cubicBezTo>
                  <a:cubicBezTo>
                    <a:pt x="2049780" y="1628607"/>
                    <a:pt x="2057400" y="1628607"/>
                    <a:pt x="2063750" y="1629696"/>
                  </a:cubicBezTo>
                  <a:cubicBezTo>
                    <a:pt x="2067560" y="1629696"/>
                    <a:pt x="2071370" y="1630785"/>
                    <a:pt x="2073910" y="1631874"/>
                  </a:cubicBezTo>
                  <a:cubicBezTo>
                    <a:pt x="2081530" y="1635142"/>
                    <a:pt x="2089150" y="1639498"/>
                    <a:pt x="2098040" y="1641676"/>
                  </a:cubicBezTo>
                  <a:cubicBezTo>
                    <a:pt x="2109470" y="1644944"/>
                    <a:pt x="2120900" y="1647122"/>
                    <a:pt x="2129790" y="1652568"/>
                  </a:cubicBezTo>
                  <a:cubicBezTo>
                    <a:pt x="2131060" y="1652568"/>
                    <a:pt x="2132330" y="1652568"/>
                    <a:pt x="2132330" y="1653657"/>
                  </a:cubicBezTo>
                  <a:cubicBezTo>
                    <a:pt x="2136140" y="1655835"/>
                    <a:pt x="2142490" y="1656924"/>
                    <a:pt x="2145030" y="1660192"/>
                  </a:cubicBezTo>
                  <a:cubicBezTo>
                    <a:pt x="2148840" y="1666726"/>
                    <a:pt x="2159000" y="1665637"/>
                    <a:pt x="2164080" y="1671083"/>
                  </a:cubicBezTo>
                  <a:lnTo>
                    <a:pt x="2165350" y="1671083"/>
                  </a:lnTo>
                  <a:cubicBezTo>
                    <a:pt x="2170430" y="1671083"/>
                    <a:pt x="2175510" y="1672172"/>
                    <a:pt x="2181860" y="1672172"/>
                  </a:cubicBezTo>
                  <a:cubicBezTo>
                    <a:pt x="2184400" y="1671083"/>
                    <a:pt x="2188210" y="1668905"/>
                    <a:pt x="2190750" y="1668905"/>
                  </a:cubicBezTo>
                  <a:cubicBezTo>
                    <a:pt x="2202180" y="1672172"/>
                    <a:pt x="2213610" y="1672172"/>
                    <a:pt x="2221230" y="1663459"/>
                  </a:cubicBezTo>
                  <a:cubicBezTo>
                    <a:pt x="2222500" y="1662370"/>
                    <a:pt x="2225040" y="1662370"/>
                    <a:pt x="2227580" y="1662370"/>
                  </a:cubicBezTo>
                  <a:lnTo>
                    <a:pt x="2237740" y="1662370"/>
                  </a:lnTo>
                  <a:cubicBezTo>
                    <a:pt x="2249170" y="1660192"/>
                    <a:pt x="2259330" y="1658013"/>
                    <a:pt x="2270760" y="1656924"/>
                  </a:cubicBezTo>
                  <a:cubicBezTo>
                    <a:pt x="2275840" y="1655835"/>
                    <a:pt x="2282190" y="1658013"/>
                    <a:pt x="2287270" y="1659102"/>
                  </a:cubicBezTo>
                  <a:cubicBezTo>
                    <a:pt x="2292350" y="1660192"/>
                    <a:pt x="2297430" y="1660192"/>
                    <a:pt x="2302510" y="1660192"/>
                  </a:cubicBezTo>
                  <a:cubicBezTo>
                    <a:pt x="2308860" y="1660192"/>
                    <a:pt x="2313940" y="1658013"/>
                    <a:pt x="2320290" y="1658013"/>
                  </a:cubicBezTo>
                  <a:cubicBezTo>
                    <a:pt x="2325370" y="1656924"/>
                    <a:pt x="2331720" y="1656924"/>
                    <a:pt x="2336800" y="1655835"/>
                  </a:cubicBezTo>
                  <a:cubicBezTo>
                    <a:pt x="2348230" y="1653657"/>
                    <a:pt x="2358390" y="1651478"/>
                    <a:pt x="2369820" y="1650389"/>
                  </a:cubicBezTo>
                  <a:cubicBezTo>
                    <a:pt x="2377440" y="1613359"/>
                    <a:pt x="2376170" y="1569794"/>
                    <a:pt x="2376170" y="1525140"/>
                  </a:cubicBezTo>
                  <a:close/>
                </a:path>
              </a:pathLst>
            </a:custGeom>
            <a:blipFill>
              <a:blip r:embed="rId2"/>
              <a:stretch>
                <a:fillRect l="-4234" t="-7459" r="-50" b="-252"/>
              </a:stretch>
            </a:blipFill>
          </p:spPr>
        </p:sp>
      </p:grpSp>
      <p:grpSp>
        <p:nvGrpSpPr>
          <p:cNvPr name="Group 7" id="7"/>
          <p:cNvGrpSpPr/>
          <p:nvPr/>
        </p:nvGrpSpPr>
        <p:grpSpPr>
          <a:xfrm rot="0">
            <a:off x="-737715" y="10083635"/>
            <a:ext cx="8418113" cy="927205"/>
            <a:chOff x="0" y="0"/>
            <a:chExt cx="3016862" cy="332289"/>
          </a:xfrm>
        </p:grpSpPr>
        <p:sp>
          <p:nvSpPr>
            <p:cNvPr name="Freeform 8" id="8"/>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9" id="9"/>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10" id="10"/>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2" id="12"/>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3" id="13"/>
          <p:cNvSpPr/>
          <p:nvPr/>
        </p:nvSpPr>
        <p:spPr>
          <a:xfrm flipH="true" flipV="true" rot="9890211">
            <a:off x="-543554" y="-794710"/>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15" id="15"/>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6" id="16"/>
          <p:cNvSpPr txBox="true"/>
          <p:nvPr/>
        </p:nvSpPr>
        <p:spPr>
          <a:xfrm rot="0">
            <a:off x="189477" y="2038365"/>
            <a:ext cx="7140044" cy="4181516"/>
          </a:xfrm>
          <a:prstGeom prst="rect">
            <a:avLst/>
          </a:prstGeom>
        </p:spPr>
        <p:txBody>
          <a:bodyPr anchor="t" rtlCol="false" tIns="0" lIns="0" bIns="0" rIns="0">
            <a:spAutoFit/>
          </a:bodyPr>
          <a:lstStyle/>
          <a:p>
            <a:pPr algn="just">
              <a:lnSpc>
                <a:spcPts val="2612"/>
              </a:lnSpc>
            </a:pPr>
            <a:r>
              <a:rPr lang="en-US" sz="1299" b="true">
                <a:solidFill>
                  <a:srgbClr val="179992"/>
                </a:solidFill>
                <a:latin typeface="Montserrat Bold"/>
                <a:ea typeface="Montserrat Bold"/>
                <a:cs typeface="Montserrat Bold"/>
                <a:sym typeface="Montserrat Bold"/>
              </a:rPr>
              <a:t>Si estás buscando una formación que combine ciencia, creatividad e innovación, este Máster es la elección ideal. ¿Está lista/o para embarcarte en una experiencia transformadora que cambiará su vida para siempre?</a:t>
            </a:r>
          </a:p>
          <a:p>
            <a:pPr algn="just">
              <a:lnSpc>
                <a:spcPts val="2612"/>
              </a:lnSpc>
            </a:pPr>
            <a:r>
              <a:rPr lang="en-US" sz="1299">
                <a:solidFill>
                  <a:srgbClr val="575756"/>
                </a:solidFill>
                <a:latin typeface="Montserrat"/>
                <a:ea typeface="Montserrat"/>
                <a:cs typeface="Montserrat"/>
                <a:sym typeface="Montserrat"/>
              </a:rPr>
              <a:t>Imagine la posibilidad de crear un </a:t>
            </a:r>
            <a:r>
              <a:rPr lang="en-US" sz="1299" b="true">
                <a:solidFill>
                  <a:srgbClr val="575756"/>
                </a:solidFill>
                <a:latin typeface="Montserrat Bold"/>
                <a:ea typeface="Montserrat Bold"/>
                <a:cs typeface="Montserrat Bold"/>
                <a:sym typeface="Montserrat Bold"/>
              </a:rPr>
              <a:t>espacio seguro para su grupo</a:t>
            </a:r>
            <a:r>
              <a:rPr lang="en-US" sz="1299">
                <a:solidFill>
                  <a:srgbClr val="575756"/>
                </a:solidFill>
                <a:latin typeface="Montserrat"/>
                <a:ea typeface="Montserrat"/>
                <a:cs typeface="Montserrat"/>
                <a:sym typeface="Montserrat"/>
              </a:rPr>
              <a:t>, donde se celebra la espontaneidad y la creatividad fluye libremente. Visualice cómo </a:t>
            </a:r>
            <a:r>
              <a:rPr lang="en-US" sz="1299" b="true">
                <a:solidFill>
                  <a:srgbClr val="575756"/>
                </a:solidFill>
                <a:latin typeface="Montserrat Bold"/>
                <a:ea typeface="Montserrat Bold"/>
                <a:cs typeface="Montserrat Bold"/>
                <a:sym typeface="Montserrat Bold"/>
              </a:rPr>
              <a:t>guiará a sus participantes en la construcción de conexiones auténticas y saludables a través de las técnicas más innovadoras y creativas.</a:t>
            </a:r>
          </a:p>
          <a:p>
            <a:pPr algn="just">
              <a:lnSpc>
                <a:spcPts val="2613"/>
              </a:lnSpc>
            </a:pPr>
            <a:r>
              <a:rPr lang="en-US" sz="1300">
                <a:solidFill>
                  <a:srgbClr val="575756"/>
                </a:solidFill>
                <a:latin typeface="Montserrat"/>
                <a:ea typeface="Montserrat"/>
                <a:cs typeface="Montserrat"/>
                <a:sym typeface="Montserrat"/>
              </a:rPr>
              <a:t>A través de una formación sólida, práctica e internacional, </a:t>
            </a:r>
            <a:r>
              <a:rPr lang="en-US" sz="1300" b="true">
                <a:solidFill>
                  <a:srgbClr val="575756"/>
                </a:solidFill>
                <a:latin typeface="Montserrat Bold"/>
                <a:ea typeface="Montserrat Bold"/>
                <a:cs typeface="Montserrat Bold"/>
                <a:sym typeface="Montserrat Bold"/>
              </a:rPr>
              <a:t>estarás preparado para intervenir en diversas áreas terapéuticas, educativas y sociales,</a:t>
            </a:r>
            <a:r>
              <a:rPr lang="en-US" sz="1300">
                <a:solidFill>
                  <a:srgbClr val="575756"/>
                </a:solidFill>
                <a:latin typeface="Montserrat"/>
                <a:ea typeface="Montserrat"/>
                <a:cs typeface="Montserrat"/>
                <a:sym typeface="Montserrat"/>
              </a:rPr>
              <a:t> contribuyendo al bienestar global de </a:t>
            </a:r>
            <a:r>
              <a:rPr lang="en-US" sz="1300" b="true">
                <a:solidFill>
                  <a:srgbClr val="575756"/>
                </a:solidFill>
                <a:latin typeface="Montserrat Bold"/>
                <a:ea typeface="Montserrat Bold"/>
                <a:cs typeface="Montserrat Bold"/>
                <a:sym typeface="Montserrat Bold"/>
              </a:rPr>
              <a:t>personas de todas al edades.</a:t>
            </a:r>
          </a:p>
          <a:p>
            <a:pPr algn="just" marL="0" indent="0" lvl="0">
              <a:lnSpc>
                <a:spcPts val="2613"/>
              </a:lnSpc>
            </a:pPr>
            <a:r>
              <a:rPr lang="en-US" sz="1300">
                <a:solidFill>
                  <a:srgbClr val="575756"/>
                </a:solidFill>
                <a:latin typeface="Montserrat"/>
                <a:ea typeface="Montserrat"/>
                <a:cs typeface="Montserrat"/>
                <a:sym typeface="Montserrat"/>
              </a:rPr>
              <a:t>La </a:t>
            </a:r>
            <a:r>
              <a:rPr lang="en-US" b="true" sz="1300">
                <a:solidFill>
                  <a:srgbClr val="575756"/>
                </a:solidFill>
                <a:latin typeface="Montserrat Bold"/>
                <a:ea typeface="Montserrat Bold"/>
                <a:cs typeface="Montserrat Bold"/>
                <a:sym typeface="Montserrat Bold"/>
              </a:rPr>
              <a:t>28ª Edición</a:t>
            </a:r>
            <a:r>
              <a:rPr lang="en-US" sz="1300">
                <a:solidFill>
                  <a:srgbClr val="575756"/>
                </a:solidFill>
                <a:latin typeface="Montserrat"/>
                <a:ea typeface="Montserrat"/>
                <a:cs typeface="Montserrat"/>
                <a:sym typeface="Montserrat"/>
              </a:rPr>
              <a:t> en España del Máster en Terapia Psicoexpresiva© y Artes Terapéuticas es su puerta de entrada para </a:t>
            </a:r>
            <a:r>
              <a:rPr lang="en-US" b="true" sz="1300">
                <a:solidFill>
                  <a:srgbClr val="575756"/>
                </a:solidFill>
                <a:latin typeface="Montserrat Bold"/>
                <a:ea typeface="Montserrat Bold"/>
                <a:cs typeface="Montserrat Bold"/>
                <a:sym typeface="Montserrat Bold"/>
              </a:rPr>
              <a:t>convertirse en un experto en nuestro Protocolo Terapéutico Psicoexpressivo©. </a:t>
            </a:r>
          </a:p>
        </p:txBody>
      </p:sp>
      <p:sp>
        <p:nvSpPr>
          <p:cNvPr name="Freeform 17" id="17"/>
          <p:cNvSpPr/>
          <p:nvPr/>
        </p:nvSpPr>
        <p:spPr>
          <a:xfrm flipH="true" flipV="true" rot="10738030">
            <a:off x="-175061" y="8856955"/>
            <a:ext cx="1439814" cy="1439814"/>
          </a:xfrm>
          <a:custGeom>
            <a:avLst/>
            <a:gdLst/>
            <a:ahLst/>
            <a:cxnLst/>
            <a:rect r="r" b="b" t="t" l="l"/>
            <a:pathLst>
              <a:path h="1439814" w="1439814">
                <a:moveTo>
                  <a:pt x="1439813" y="1439813"/>
                </a:moveTo>
                <a:lnTo>
                  <a:pt x="0" y="1439813"/>
                </a:lnTo>
                <a:lnTo>
                  <a:pt x="0" y="0"/>
                </a:lnTo>
                <a:lnTo>
                  <a:pt x="1439813" y="0"/>
                </a:lnTo>
                <a:lnTo>
                  <a:pt x="1439813" y="143981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4964754" y="-2320297"/>
            <a:ext cx="3613844" cy="5582000"/>
          </a:xfrm>
          <a:custGeom>
            <a:avLst/>
            <a:gdLst/>
            <a:ahLst/>
            <a:cxnLst/>
            <a:rect r="r" b="b" t="t" l="l"/>
            <a:pathLst>
              <a:path h="5582000" w="3613844">
                <a:moveTo>
                  <a:pt x="0" y="0"/>
                </a:moveTo>
                <a:lnTo>
                  <a:pt x="3613844" y="0"/>
                </a:lnTo>
                <a:lnTo>
                  <a:pt x="3613844" y="5582000"/>
                </a:lnTo>
                <a:lnTo>
                  <a:pt x="0" y="5582000"/>
                </a:lnTo>
                <a:lnTo>
                  <a:pt x="0" y="0"/>
                </a:lnTo>
                <a:close/>
              </a:path>
            </a:pathLst>
          </a:custGeom>
          <a:blipFill>
            <a:blip r:embed="rId13"/>
            <a:stretch>
              <a:fillRect l="0" t="0" r="0" b="0"/>
            </a:stretch>
          </a:blipFill>
        </p:spPr>
      </p:sp>
      <p:sp>
        <p:nvSpPr>
          <p:cNvPr name="Freeform 19" id="19"/>
          <p:cNvSpPr/>
          <p:nvPr/>
        </p:nvSpPr>
        <p:spPr>
          <a:xfrm flipH="false" flipV="false" rot="10321126">
            <a:off x="-840848" y="-45750"/>
            <a:ext cx="2367518" cy="1998204"/>
          </a:xfrm>
          <a:custGeom>
            <a:avLst/>
            <a:gdLst/>
            <a:ahLst/>
            <a:cxnLst/>
            <a:rect r="r" b="b" t="t" l="l"/>
            <a:pathLst>
              <a:path h="1998204" w="2367518">
                <a:moveTo>
                  <a:pt x="0" y="0"/>
                </a:moveTo>
                <a:lnTo>
                  <a:pt x="2367518" y="0"/>
                </a:lnTo>
                <a:lnTo>
                  <a:pt x="2367518" y="1998204"/>
                </a:lnTo>
                <a:lnTo>
                  <a:pt x="0" y="1998204"/>
                </a:lnTo>
                <a:lnTo>
                  <a:pt x="0" y="0"/>
                </a:lnTo>
                <a:close/>
              </a:path>
            </a:pathLst>
          </a:custGeom>
          <a:blipFill>
            <a:blip r:embed="rId14"/>
            <a:stretch>
              <a:fillRect l="0" t="0" r="0" b="-8765"/>
            </a:stretch>
          </a:blipFill>
        </p:spPr>
      </p:sp>
      <p:sp>
        <p:nvSpPr>
          <p:cNvPr name="TextBox 20" id="20"/>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21" id="21"/>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22" id="22"/>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3" id="23"/>
          <p:cNvSpPr txBox="true"/>
          <p:nvPr/>
        </p:nvSpPr>
        <p:spPr>
          <a:xfrm rot="0">
            <a:off x="1835752" y="134983"/>
            <a:ext cx="6618004" cy="1503579"/>
          </a:xfrm>
          <a:prstGeom prst="rect">
            <a:avLst/>
          </a:prstGeom>
        </p:spPr>
        <p:txBody>
          <a:bodyPr anchor="t" rtlCol="false" tIns="0" lIns="0" bIns="0" rIns="0">
            <a:spAutoFit/>
          </a:bodyPr>
          <a:lstStyle/>
          <a:p>
            <a:pPr algn="l">
              <a:lnSpc>
                <a:spcPts val="4184"/>
              </a:lnSpc>
            </a:pPr>
            <a:r>
              <a:rPr lang="en-US" sz="2699" b="true">
                <a:solidFill>
                  <a:srgbClr val="179992"/>
                </a:solidFill>
                <a:latin typeface="Montserrat Classic Bold"/>
                <a:ea typeface="Montserrat Classic Bold"/>
                <a:cs typeface="Montserrat Classic Bold"/>
                <a:sym typeface="Montserrat Classic Bold"/>
              </a:rPr>
              <a:t>Máster Internacional </a:t>
            </a:r>
          </a:p>
          <a:p>
            <a:pPr algn="l">
              <a:lnSpc>
                <a:spcPts val="4184"/>
              </a:lnSpc>
            </a:pPr>
            <a:r>
              <a:rPr lang="en-US" sz="2699" b="true">
                <a:solidFill>
                  <a:srgbClr val="179992"/>
                </a:solidFill>
                <a:latin typeface="Montserrat Classic Bold"/>
                <a:ea typeface="Montserrat Classic Bold"/>
                <a:cs typeface="Montserrat Classic Bold"/>
                <a:sym typeface="Montserrat Classic Bold"/>
              </a:rPr>
              <a:t>en Terapia Psicoexpresiva© </a:t>
            </a:r>
          </a:p>
          <a:p>
            <a:pPr algn="l">
              <a:lnSpc>
                <a:spcPts val="3874"/>
              </a:lnSpc>
            </a:pPr>
            <a:r>
              <a:rPr lang="en-US" sz="2499" b="true">
                <a:solidFill>
                  <a:srgbClr val="179992"/>
                </a:solidFill>
                <a:latin typeface="Montserrat Classic Bold"/>
                <a:ea typeface="Montserrat Classic Bold"/>
                <a:cs typeface="Montserrat Classic Bold"/>
                <a:sym typeface="Montserrat Classic Bold"/>
              </a:rPr>
              <a:t>y Artes Terapéuticas Combinadas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2176" y="5539755"/>
            <a:ext cx="1542828" cy="1388974"/>
            <a:chOff x="0" y="0"/>
            <a:chExt cx="406400" cy="365873"/>
          </a:xfrm>
        </p:grpSpPr>
        <p:sp>
          <p:nvSpPr>
            <p:cNvPr name="Freeform 3" id="3"/>
            <p:cNvSpPr/>
            <p:nvPr/>
          </p:nvSpPr>
          <p:spPr>
            <a:xfrm flipH="false" flipV="false" rot="0">
              <a:off x="0" y="0"/>
              <a:ext cx="406400" cy="365873"/>
            </a:xfrm>
            <a:custGeom>
              <a:avLst/>
              <a:gdLst/>
              <a:ahLst/>
              <a:cxnLst/>
              <a:rect r="r" b="b" t="t" l="l"/>
              <a:pathLst>
                <a:path h="365873" w="406400">
                  <a:moveTo>
                    <a:pt x="203200" y="0"/>
                  </a:moveTo>
                  <a:lnTo>
                    <a:pt x="0" y="0"/>
                  </a:lnTo>
                  <a:lnTo>
                    <a:pt x="203200" y="365873"/>
                  </a:lnTo>
                  <a:lnTo>
                    <a:pt x="406400" y="365873"/>
                  </a:lnTo>
                  <a:lnTo>
                    <a:pt x="203200" y="0"/>
                  </a:lnTo>
                  <a:close/>
                </a:path>
              </a:pathLst>
            </a:custGeom>
            <a:solidFill>
              <a:srgbClr val="FFFFFF"/>
            </a:solidFill>
          </p:spPr>
        </p:sp>
        <p:sp>
          <p:nvSpPr>
            <p:cNvPr name="TextBox 4" id="4"/>
            <p:cNvSpPr txBox="true"/>
            <p:nvPr/>
          </p:nvSpPr>
          <p:spPr>
            <a:xfrm>
              <a:off x="101600" y="-9525"/>
              <a:ext cx="203200" cy="375398"/>
            </a:xfrm>
            <a:prstGeom prst="rect">
              <a:avLst/>
            </a:prstGeom>
          </p:spPr>
          <p:txBody>
            <a:bodyPr anchor="ctr" rtlCol="false" tIns="50800" lIns="50800" bIns="50800" rIns="50800"/>
            <a:lstStyle/>
            <a:p>
              <a:pPr algn="ctr">
                <a:lnSpc>
                  <a:spcPts val="1400"/>
                </a:lnSpc>
              </a:pPr>
            </a:p>
          </p:txBody>
        </p:sp>
      </p:grpSp>
      <p:grpSp>
        <p:nvGrpSpPr>
          <p:cNvPr name="Group 5" id="5"/>
          <p:cNvGrpSpPr/>
          <p:nvPr/>
        </p:nvGrpSpPr>
        <p:grpSpPr>
          <a:xfrm rot="976234">
            <a:off x="3318771" y="5144209"/>
            <a:ext cx="7685208" cy="5874305"/>
            <a:chOff x="0" y="0"/>
            <a:chExt cx="5513070" cy="4213999"/>
          </a:xfrm>
        </p:grpSpPr>
        <p:sp>
          <p:nvSpPr>
            <p:cNvPr name="Freeform 6" id="6"/>
            <p:cNvSpPr/>
            <p:nvPr/>
          </p:nvSpPr>
          <p:spPr>
            <a:xfrm flipH="false" flipV="false" rot="0">
              <a:off x="-2540" y="-15240"/>
              <a:ext cx="5515610" cy="4229239"/>
            </a:xfrm>
            <a:custGeom>
              <a:avLst/>
              <a:gdLst/>
              <a:ahLst/>
              <a:cxnLst/>
              <a:rect r="r" b="b" t="t" l="l"/>
              <a:pathLst>
                <a:path h="4229239" w="5515610">
                  <a:moveTo>
                    <a:pt x="4991100" y="1849250"/>
                  </a:moveTo>
                  <a:cubicBezTo>
                    <a:pt x="5048250" y="1823610"/>
                    <a:pt x="5124450" y="1835675"/>
                    <a:pt x="5189220" y="1810035"/>
                  </a:cubicBezTo>
                  <a:cubicBezTo>
                    <a:pt x="5326380" y="1754231"/>
                    <a:pt x="5435600" y="1665245"/>
                    <a:pt x="5515610" y="1564194"/>
                  </a:cubicBezTo>
                  <a:cubicBezTo>
                    <a:pt x="5499100" y="1460126"/>
                    <a:pt x="5494020" y="1402813"/>
                    <a:pt x="5505450" y="1315336"/>
                  </a:cubicBezTo>
                  <a:cubicBezTo>
                    <a:pt x="5495290" y="1309303"/>
                    <a:pt x="5473700" y="1325893"/>
                    <a:pt x="5472430" y="1301762"/>
                  </a:cubicBezTo>
                  <a:cubicBezTo>
                    <a:pt x="5469890" y="1232383"/>
                    <a:pt x="5441950" y="1206743"/>
                    <a:pt x="5415280" y="1147922"/>
                  </a:cubicBezTo>
                  <a:cubicBezTo>
                    <a:pt x="5210810" y="1182611"/>
                    <a:pt x="4838700" y="1372648"/>
                    <a:pt x="4617720" y="1356058"/>
                  </a:cubicBezTo>
                  <a:cubicBezTo>
                    <a:pt x="4753610" y="1241432"/>
                    <a:pt x="4851400" y="1113233"/>
                    <a:pt x="4853940" y="944311"/>
                  </a:cubicBezTo>
                  <a:cubicBezTo>
                    <a:pt x="4842510" y="930737"/>
                    <a:pt x="4777740" y="921687"/>
                    <a:pt x="4762500" y="927720"/>
                  </a:cubicBezTo>
                  <a:cubicBezTo>
                    <a:pt x="4710430" y="915654"/>
                    <a:pt x="4657090" y="859850"/>
                    <a:pt x="4634230" y="825160"/>
                  </a:cubicBezTo>
                  <a:cubicBezTo>
                    <a:pt x="4612640" y="841751"/>
                    <a:pt x="4608830" y="823652"/>
                    <a:pt x="4589780" y="835718"/>
                  </a:cubicBezTo>
                  <a:cubicBezTo>
                    <a:pt x="4508500" y="761815"/>
                    <a:pt x="4337050" y="873424"/>
                    <a:pt x="4254500" y="804045"/>
                  </a:cubicBezTo>
                  <a:cubicBezTo>
                    <a:pt x="4292600" y="684895"/>
                    <a:pt x="4215130" y="657747"/>
                    <a:pt x="4163060" y="600434"/>
                  </a:cubicBezTo>
                  <a:cubicBezTo>
                    <a:pt x="4182110" y="506924"/>
                    <a:pt x="4135120" y="457152"/>
                    <a:pt x="4091940" y="369674"/>
                  </a:cubicBezTo>
                  <a:cubicBezTo>
                    <a:pt x="4038600" y="399839"/>
                    <a:pt x="4042410" y="353084"/>
                    <a:pt x="4048760" y="322919"/>
                  </a:cubicBezTo>
                  <a:cubicBezTo>
                    <a:pt x="4009390" y="336493"/>
                    <a:pt x="3985260" y="318395"/>
                    <a:pt x="3963670" y="294263"/>
                  </a:cubicBezTo>
                  <a:cubicBezTo>
                    <a:pt x="3887470" y="328952"/>
                    <a:pt x="3817620" y="330460"/>
                    <a:pt x="3756660" y="338002"/>
                  </a:cubicBezTo>
                  <a:cubicBezTo>
                    <a:pt x="3445510" y="377216"/>
                    <a:pt x="3059430" y="476759"/>
                    <a:pt x="2780030" y="493349"/>
                  </a:cubicBezTo>
                  <a:cubicBezTo>
                    <a:pt x="3036570" y="363641"/>
                    <a:pt x="3333750" y="280689"/>
                    <a:pt x="3522980" y="169080"/>
                  </a:cubicBezTo>
                  <a:cubicBezTo>
                    <a:pt x="3529330" y="105734"/>
                    <a:pt x="3528060" y="77078"/>
                    <a:pt x="3524250" y="18256"/>
                  </a:cubicBezTo>
                  <a:cubicBezTo>
                    <a:pt x="3319780" y="0"/>
                    <a:pt x="3006090" y="113275"/>
                    <a:pt x="2715260" y="221868"/>
                  </a:cubicBezTo>
                  <a:cubicBezTo>
                    <a:pt x="2040890" y="473742"/>
                    <a:pt x="1228090" y="760306"/>
                    <a:pt x="845820" y="1206743"/>
                  </a:cubicBezTo>
                  <a:cubicBezTo>
                    <a:pt x="855980" y="1273105"/>
                    <a:pt x="839470" y="1359074"/>
                    <a:pt x="881380" y="1416387"/>
                  </a:cubicBezTo>
                  <a:cubicBezTo>
                    <a:pt x="741680" y="1506881"/>
                    <a:pt x="581660" y="1588326"/>
                    <a:pt x="445770" y="1681836"/>
                  </a:cubicBezTo>
                  <a:cubicBezTo>
                    <a:pt x="450850" y="1760264"/>
                    <a:pt x="485140" y="1841708"/>
                    <a:pt x="499110" y="1855283"/>
                  </a:cubicBezTo>
                  <a:cubicBezTo>
                    <a:pt x="454660" y="1883939"/>
                    <a:pt x="523240" y="1862824"/>
                    <a:pt x="520700" y="1892988"/>
                  </a:cubicBezTo>
                  <a:cubicBezTo>
                    <a:pt x="501650" y="1903546"/>
                    <a:pt x="514350" y="1929186"/>
                    <a:pt x="486410" y="1936727"/>
                  </a:cubicBezTo>
                  <a:cubicBezTo>
                    <a:pt x="383540" y="1917120"/>
                    <a:pt x="269240" y="2012138"/>
                    <a:pt x="163830" y="2040795"/>
                  </a:cubicBezTo>
                  <a:cubicBezTo>
                    <a:pt x="160020" y="2060402"/>
                    <a:pt x="198120" y="2057385"/>
                    <a:pt x="173990" y="2073976"/>
                  </a:cubicBezTo>
                  <a:cubicBezTo>
                    <a:pt x="104140" y="2093583"/>
                    <a:pt x="96520" y="2137322"/>
                    <a:pt x="26670" y="2156929"/>
                  </a:cubicBezTo>
                  <a:cubicBezTo>
                    <a:pt x="24130" y="2175028"/>
                    <a:pt x="21590" y="2193126"/>
                    <a:pt x="25400" y="2214242"/>
                  </a:cubicBezTo>
                  <a:cubicBezTo>
                    <a:pt x="35560" y="2229324"/>
                    <a:pt x="96520" y="2211225"/>
                    <a:pt x="80010" y="2236865"/>
                  </a:cubicBezTo>
                  <a:cubicBezTo>
                    <a:pt x="43180" y="2251947"/>
                    <a:pt x="0" y="2247423"/>
                    <a:pt x="1270" y="2289653"/>
                  </a:cubicBezTo>
                  <a:cubicBezTo>
                    <a:pt x="21590" y="2316801"/>
                    <a:pt x="63500" y="2298702"/>
                    <a:pt x="74930" y="2342441"/>
                  </a:cubicBezTo>
                  <a:cubicBezTo>
                    <a:pt x="66040" y="2363557"/>
                    <a:pt x="38100" y="2375622"/>
                    <a:pt x="45720" y="2402771"/>
                  </a:cubicBezTo>
                  <a:cubicBezTo>
                    <a:pt x="105410" y="2401262"/>
                    <a:pt x="158750" y="2414837"/>
                    <a:pt x="220980" y="2410312"/>
                  </a:cubicBezTo>
                  <a:cubicBezTo>
                    <a:pt x="201930" y="2422378"/>
                    <a:pt x="236220" y="2449526"/>
                    <a:pt x="287020" y="2437460"/>
                  </a:cubicBezTo>
                  <a:cubicBezTo>
                    <a:pt x="284480" y="2458575"/>
                    <a:pt x="240030" y="2461591"/>
                    <a:pt x="243840" y="2484215"/>
                  </a:cubicBezTo>
                  <a:cubicBezTo>
                    <a:pt x="317500" y="2467625"/>
                    <a:pt x="337820" y="2434443"/>
                    <a:pt x="406400" y="2422378"/>
                  </a:cubicBezTo>
                  <a:cubicBezTo>
                    <a:pt x="360680" y="2466116"/>
                    <a:pt x="302260" y="2533987"/>
                    <a:pt x="245110" y="2549069"/>
                  </a:cubicBezTo>
                  <a:cubicBezTo>
                    <a:pt x="228600" y="2576217"/>
                    <a:pt x="234950" y="2612415"/>
                    <a:pt x="226060" y="2641071"/>
                  </a:cubicBezTo>
                  <a:cubicBezTo>
                    <a:pt x="210820" y="2635038"/>
                    <a:pt x="212090" y="2730057"/>
                    <a:pt x="251460" y="2752680"/>
                  </a:cubicBezTo>
                  <a:cubicBezTo>
                    <a:pt x="300990" y="2737598"/>
                    <a:pt x="412750" y="2745139"/>
                    <a:pt x="485140" y="2763238"/>
                  </a:cubicBezTo>
                  <a:cubicBezTo>
                    <a:pt x="480060" y="2779828"/>
                    <a:pt x="463550" y="2791894"/>
                    <a:pt x="472440" y="2816026"/>
                  </a:cubicBezTo>
                  <a:cubicBezTo>
                    <a:pt x="496570" y="2826584"/>
                    <a:pt x="554990" y="2766254"/>
                    <a:pt x="579120" y="2788878"/>
                  </a:cubicBezTo>
                  <a:cubicBezTo>
                    <a:pt x="614680" y="2803960"/>
                    <a:pt x="551180" y="2819042"/>
                    <a:pt x="568960" y="2849207"/>
                  </a:cubicBezTo>
                  <a:cubicBezTo>
                    <a:pt x="805180" y="2708942"/>
                    <a:pt x="994410" y="2683302"/>
                    <a:pt x="1234440" y="2615431"/>
                  </a:cubicBezTo>
                  <a:cubicBezTo>
                    <a:pt x="966470" y="2754189"/>
                    <a:pt x="604520" y="3128230"/>
                    <a:pt x="598170" y="3250397"/>
                  </a:cubicBezTo>
                  <a:cubicBezTo>
                    <a:pt x="631190" y="3250397"/>
                    <a:pt x="659130" y="3259446"/>
                    <a:pt x="689610" y="3266987"/>
                  </a:cubicBezTo>
                  <a:cubicBezTo>
                    <a:pt x="679450" y="3298660"/>
                    <a:pt x="664210" y="3328825"/>
                    <a:pt x="661670" y="3363514"/>
                  </a:cubicBezTo>
                  <a:cubicBezTo>
                    <a:pt x="678180" y="3328825"/>
                    <a:pt x="736600" y="3312234"/>
                    <a:pt x="741680" y="3375580"/>
                  </a:cubicBezTo>
                  <a:cubicBezTo>
                    <a:pt x="701040" y="3380105"/>
                    <a:pt x="701040" y="3395187"/>
                    <a:pt x="701040" y="3431385"/>
                  </a:cubicBezTo>
                  <a:cubicBezTo>
                    <a:pt x="742950" y="3437417"/>
                    <a:pt x="807720" y="3393679"/>
                    <a:pt x="828040" y="3440434"/>
                  </a:cubicBezTo>
                  <a:cubicBezTo>
                    <a:pt x="801370" y="3460041"/>
                    <a:pt x="791210" y="3441942"/>
                    <a:pt x="765810" y="3458533"/>
                  </a:cubicBezTo>
                  <a:cubicBezTo>
                    <a:pt x="767080" y="3488697"/>
                    <a:pt x="792480" y="3466074"/>
                    <a:pt x="801370" y="3481156"/>
                  </a:cubicBezTo>
                  <a:cubicBezTo>
                    <a:pt x="727710" y="3517354"/>
                    <a:pt x="731520" y="3530928"/>
                    <a:pt x="707390" y="3579191"/>
                  </a:cubicBezTo>
                  <a:cubicBezTo>
                    <a:pt x="687070" y="3539977"/>
                    <a:pt x="633730" y="3791852"/>
                    <a:pt x="676910" y="3788835"/>
                  </a:cubicBezTo>
                  <a:cubicBezTo>
                    <a:pt x="641350" y="3832574"/>
                    <a:pt x="709930" y="3806934"/>
                    <a:pt x="726440" y="3823525"/>
                  </a:cubicBezTo>
                  <a:cubicBezTo>
                    <a:pt x="711200" y="3855197"/>
                    <a:pt x="745490" y="3864247"/>
                    <a:pt x="749300" y="3897428"/>
                  </a:cubicBezTo>
                  <a:cubicBezTo>
                    <a:pt x="768350" y="3903461"/>
                    <a:pt x="805180" y="3871788"/>
                    <a:pt x="803910" y="3920051"/>
                  </a:cubicBezTo>
                  <a:cubicBezTo>
                    <a:pt x="767080" y="3924576"/>
                    <a:pt x="778510" y="3912510"/>
                    <a:pt x="753110" y="3942675"/>
                  </a:cubicBezTo>
                  <a:cubicBezTo>
                    <a:pt x="744220" y="3932118"/>
                    <a:pt x="725170" y="3921560"/>
                    <a:pt x="706120" y="3944183"/>
                  </a:cubicBezTo>
                  <a:cubicBezTo>
                    <a:pt x="720090" y="3975856"/>
                    <a:pt x="715010" y="3999988"/>
                    <a:pt x="712470" y="4025627"/>
                  </a:cubicBezTo>
                  <a:cubicBezTo>
                    <a:pt x="779780" y="4012053"/>
                    <a:pt x="732790" y="4039201"/>
                    <a:pt x="795020" y="4045235"/>
                  </a:cubicBezTo>
                  <a:cubicBezTo>
                    <a:pt x="814070" y="4072383"/>
                    <a:pt x="786130" y="4079924"/>
                    <a:pt x="782320" y="4098023"/>
                  </a:cubicBezTo>
                  <a:cubicBezTo>
                    <a:pt x="904240" y="4102547"/>
                    <a:pt x="967740" y="4162877"/>
                    <a:pt x="1071880" y="4191533"/>
                  </a:cubicBezTo>
                  <a:cubicBezTo>
                    <a:pt x="1071880" y="4218681"/>
                    <a:pt x="1090930" y="4208124"/>
                    <a:pt x="1093470" y="4229239"/>
                  </a:cubicBezTo>
                  <a:cubicBezTo>
                    <a:pt x="1291590" y="4202091"/>
                    <a:pt x="1422400" y="4227731"/>
                    <a:pt x="1651000" y="4144778"/>
                  </a:cubicBezTo>
                  <a:cubicBezTo>
                    <a:pt x="1623060" y="4114613"/>
                    <a:pt x="1544320" y="4138745"/>
                    <a:pt x="1529080" y="4123662"/>
                  </a:cubicBezTo>
                  <a:cubicBezTo>
                    <a:pt x="1684020" y="4046743"/>
                    <a:pt x="1873250" y="4019595"/>
                    <a:pt x="2058670" y="3975856"/>
                  </a:cubicBezTo>
                  <a:cubicBezTo>
                    <a:pt x="2236470" y="3935134"/>
                    <a:pt x="2411730" y="3948708"/>
                    <a:pt x="2586990" y="3856706"/>
                  </a:cubicBezTo>
                  <a:cubicBezTo>
                    <a:pt x="2628900" y="3876313"/>
                    <a:pt x="2661920" y="3838607"/>
                    <a:pt x="2701290" y="3825033"/>
                  </a:cubicBezTo>
                  <a:cubicBezTo>
                    <a:pt x="2907030" y="3751129"/>
                    <a:pt x="3168650" y="3692309"/>
                    <a:pt x="3371850" y="3672702"/>
                  </a:cubicBezTo>
                  <a:cubicBezTo>
                    <a:pt x="3407410" y="3669685"/>
                    <a:pt x="3448050" y="3645553"/>
                    <a:pt x="3464560" y="3631979"/>
                  </a:cubicBezTo>
                  <a:cubicBezTo>
                    <a:pt x="3530600" y="3644045"/>
                    <a:pt x="3644900" y="3592765"/>
                    <a:pt x="3704590" y="3573158"/>
                  </a:cubicBezTo>
                  <a:cubicBezTo>
                    <a:pt x="3702050" y="3559584"/>
                    <a:pt x="3691890" y="3544502"/>
                    <a:pt x="3703320" y="3536961"/>
                  </a:cubicBezTo>
                  <a:cubicBezTo>
                    <a:pt x="3785870" y="3514337"/>
                    <a:pt x="3902710" y="3490205"/>
                    <a:pt x="3978910" y="3435909"/>
                  </a:cubicBezTo>
                  <a:cubicBezTo>
                    <a:pt x="3968750" y="3429876"/>
                    <a:pt x="3947160" y="3446467"/>
                    <a:pt x="3945890" y="3422335"/>
                  </a:cubicBezTo>
                  <a:cubicBezTo>
                    <a:pt x="4018280" y="3401220"/>
                    <a:pt x="4107180" y="3392170"/>
                    <a:pt x="4175760" y="3358989"/>
                  </a:cubicBezTo>
                  <a:cubicBezTo>
                    <a:pt x="4161790" y="3355973"/>
                    <a:pt x="4146550" y="3355973"/>
                    <a:pt x="4133850" y="3348432"/>
                  </a:cubicBezTo>
                  <a:cubicBezTo>
                    <a:pt x="4218940" y="3271512"/>
                    <a:pt x="4254500" y="3233806"/>
                    <a:pt x="4371340" y="3217216"/>
                  </a:cubicBezTo>
                  <a:cubicBezTo>
                    <a:pt x="4362450" y="3171969"/>
                    <a:pt x="4389120" y="3143312"/>
                    <a:pt x="4448810" y="3126722"/>
                  </a:cubicBezTo>
                  <a:cubicBezTo>
                    <a:pt x="4465320" y="3099573"/>
                    <a:pt x="4414520" y="3110131"/>
                    <a:pt x="4433570" y="3076950"/>
                  </a:cubicBezTo>
                  <a:cubicBezTo>
                    <a:pt x="4645660" y="3043769"/>
                    <a:pt x="4704080" y="2817534"/>
                    <a:pt x="4801870" y="2690843"/>
                  </a:cubicBezTo>
                  <a:cubicBezTo>
                    <a:pt x="4805680" y="2686318"/>
                    <a:pt x="4822190" y="2674252"/>
                    <a:pt x="4824730" y="2671236"/>
                  </a:cubicBezTo>
                  <a:cubicBezTo>
                    <a:pt x="4959350" y="2574709"/>
                    <a:pt x="5125720" y="2561135"/>
                    <a:pt x="5228590" y="2428411"/>
                  </a:cubicBezTo>
                  <a:cubicBezTo>
                    <a:pt x="5267960" y="2327359"/>
                    <a:pt x="5372100" y="2199159"/>
                    <a:pt x="5256530" y="2116207"/>
                  </a:cubicBezTo>
                  <a:cubicBezTo>
                    <a:pt x="5269230" y="2095091"/>
                    <a:pt x="5262880" y="2066435"/>
                    <a:pt x="5250180" y="2034762"/>
                  </a:cubicBezTo>
                  <a:cubicBezTo>
                    <a:pt x="5198110" y="2051353"/>
                    <a:pt x="4958080" y="1995548"/>
                    <a:pt x="4904740" y="1969908"/>
                  </a:cubicBezTo>
                  <a:cubicBezTo>
                    <a:pt x="4916170" y="1938235"/>
                    <a:pt x="4892040" y="1906562"/>
                    <a:pt x="4898390" y="1888463"/>
                  </a:cubicBezTo>
                  <a:cubicBezTo>
                    <a:pt x="4947920" y="1885447"/>
                    <a:pt x="4961890" y="1862824"/>
                    <a:pt x="4991100" y="1849250"/>
                  </a:cubicBezTo>
                  <a:close/>
                </a:path>
              </a:pathLst>
            </a:custGeom>
            <a:blipFill>
              <a:blip r:embed="rId2"/>
              <a:stretch>
                <a:fillRect l="-8325" t="0" r="-10442" b="-57751"/>
              </a:stretch>
            </a:blipFill>
          </p:spPr>
        </p:sp>
      </p:grpSp>
      <p:grpSp>
        <p:nvGrpSpPr>
          <p:cNvPr name="Group 7" id="7"/>
          <p:cNvGrpSpPr/>
          <p:nvPr/>
        </p:nvGrpSpPr>
        <p:grpSpPr>
          <a:xfrm rot="0">
            <a:off x="-737715" y="10083635"/>
            <a:ext cx="8418113" cy="927205"/>
            <a:chOff x="0" y="0"/>
            <a:chExt cx="3016862" cy="332289"/>
          </a:xfrm>
        </p:grpSpPr>
        <p:sp>
          <p:nvSpPr>
            <p:cNvPr name="Freeform 8" id="8"/>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9" id="9"/>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10" id="10"/>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2" id="12"/>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3" id="13"/>
          <p:cNvSpPr/>
          <p:nvPr/>
        </p:nvSpPr>
        <p:spPr>
          <a:xfrm flipH="true" flipV="true" rot="0">
            <a:off x="5101177" y="2076599"/>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15" id="15"/>
          <p:cNvSpPr txBox="true"/>
          <p:nvPr/>
        </p:nvSpPr>
        <p:spPr>
          <a:xfrm rot="0">
            <a:off x="199331" y="1429323"/>
            <a:ext cx="7126861" cy="4518821"/>
          </a:xfrm>
          <a:prstGeom prst="rect">
            <a:avLst/>
          </a:prstGeom>
        </p:spPr>
        <p:txBody>
          <a:bodyPr anchor="t" rtlCol="false" tIns="0" lIns="0" bIns="0" rIns="0">
            <a:spAutoFit/>
          </a:bodyPr>
          <a:lstStyle/>
          <a:p>
            <a:pPr algn="just" marL="302262" indent="-151131" lvl="1">
              <a:lnSpc>
                <a:spcPts val="2170"/>
              </a:lnSpc>
              <a:buFont typeface="Arial"/>
              <a:buChar char="•"/>
            </a:pPr>
            <a:r>
              <a:rPr lang="en-US" sz="1400">
                <a:solidFill>
                  <a:srgbClr val="575756"/>
                </a:solidFill>
                <a:latin typeface="Montserrat"/>
                <a:ea typeface="Montserrat"/>
                <a:cs typeface="Montserrat"/>
                <a:sym typeface="Montserrat"/>
              </a:rPr>
              <a:t>Accede a la metodología exclusiva y patentada MTP© del Instituto IASE. ¡Conviértete en especialista en el </a:t>
            </a:r>
            <a:r>
              <a:rPr lang="en-US" b="true" sz="1400">
                <a:solidFill>
                  <a:srgbClr val="575756"/>
                </a:solidFill>
                <a:latin typeface="Montserrat Bold"/>
                <a:ea typeface="Montserrat Bold"/>
                <a:cs typeface="Montserrat Bold"/>
                <a:sym typeface="Montserrat Bold"/>
              </a:rPr>
              <a:t>Protocolo Terapéutico del Modelo Psicoexpresivo© (MTP©)</a:t>
            </a:r>
            <a:r>
              <a:rPr lang="en-US" sz="1400">
                <a:solidFill>
                  <a:srgbClr val="575756"/>
                </a:solidFill>
                <a:latin typeface="Montserrat"/>
                <a:ea typeface="Montserrat"/>
                <a:cs typeface="Montserrat"/>
                <a:sym typeface="Montserrat"/>
              </a:rPr>
              <a:t> y aprende a utilizar los diferentes lenguajes creativos (teatro, danza, artes visuales, artes digitales, técnicas narrativas, multisensoriales, recursos ritualísticos y juegos) en grupo! </a:t>
            </a:r>
          </a:p>
          <a:p>
            <a:pPr algn="just">
              <a:lnSpc>
                <a:spcPts val="2170"/>
              </a:lnSpc>
            </a:pPr>
          </a:p>
          <a:p>
            <a:pPr algn="just" marL="302262" indent="-151131" lvl="1">
              <a:lnSpc>
                <a:spcPts val="2170"/>
              </a:lnSpc>
              <a:buFont typeface="Arial"/>
              <a:buChar char="•"/>
            </a:pPr>
            <a:r>
              <a:rPr lang="en-US" sz="1400">
                <a:solidFill>
                  <a:srgbClr val="575756"/>
                </a:solidFill>
                <a:latin typeface="Montserrat"/>
                <a:ea typeface="Montserrat"/>
                <a:cs typeface="Montserrat"/>
                <a:sym typeface="Montserrat"/>
              </a:rPr>
              <a:t>El programa está ampliamente reconocido y validado a nivel internacional, habiendo </a:t>
            </a:r>
            <a:r>
              <a:rPr lang="en-US" b="true" sz="1400">
                <a:solidFill>
                  <a:srgbClr val="575756"/>
                </a:solidFill>
                <a:latin typeface="Montserrat Bold"/>
                <a:ea typeface="Montserrat Bold"/>
                <a:cs typeface="Montserrat Bold"/>
                <a:sym typeface="Montserrat Bold"/>
              </a:rPr>
              <a:t>formado a más de 4.500 terapeutas en todo el mundo.</a:t>
            </a:r>
            <a:r>
              <a:rPr lang="en-US" sz="1400">
                <a:solidFill>
                  <a:srgbClr val="575756"/>
                </a:solidFill>
                <a:latin typeface="Montserrat"/>
                <a:ea typeface="Montserrat"/>
                <a:cs typeface="Montserrat"/>
                <a:sym typeface="Montserrat"/>
              </a:rPr>
              <a:t> A lo largo del curso, los alumnos desarrollan habilidades terapéuticas únicas, </a:t>
            </a:r>
            <a:r>
              <a:rPr lang="en-US" b="true" sz="1400">
                <a:solidFill>
                  <a:srgbClr val="575756"/>
                </a:solidFill>
                <a:latin typeface="Montserrat Bold"/>
                <a:ea typeface="Montserrat Bold"/>
                <a:cs typeface="Montserrat Bold"/>
                <a:sym typeface="Montserrat Bold"/>
              </a:rPr>
              <a:t>aprenden las técnicas más recientes de terapia de grupo y exploran los últimos avances en neurociencia, paleontología, psicología, terapias activas, teoría del apego y psicoterapia grupal.</a:t>
            </a:r>
          </a:p>
          <a:p>
            <a:pPr algn="just">
              <a:lnSpc>
                <a:spcPts val="2170"/>
              </a:lnSpc>
            </a:pPr>
          </a:p>
          <a:p>
            <a:pPr algn="just" marL="302262" indent="-151131" lvl="1">
              <a:lnSpc>
                <a:spcPts val="2170"/>
              </a:lnSpc>
              <a:buFont typeface="Arial"/>
              <a:buChar char="•"/>
            </a:pPr>
            <a:r>
              <a:rPr lang="en-US" sz="1400">
                <a:solidFill>
                  <a:srgbClr val="575756"/>
                </a:solidFill>
                <a:latin typeface="Montserrat"/>
                <a:ea typeface="Montserrat"/>
                <a:cs typeface="Montserrat"/>
                <a:sym typeface="Montserrat"/>
              </a:rPr>
              <a:t>El máster enseña a utilizar herramientas creativas y artísticas para generar </a:t>
            </a:r>
            <a:r>
              <a:rPr lang="en-US" b="true" sz="1400">
                <a:solidFill>
                  <a:srgbClr val="575756"/>
                </a:solidFill>
                <a:latin typeface="Montserrat Bold"/>
                <a:ea typeface="Montserrat Bold"/>
                <a:cs typeface="Montserrat Bold"/>
                <a:sym typeface="Montserrat Bold"/>
              </a:rPr>
              <a:t>cambios reales en la vida de los pacientes y comunidades, ampliando las capacidades profesionales de los terapeutas.</a:t>
            </a:r>
          </a:p>
          <a:p>
            <a:pPr algn="just">
              <a:lnSpc>
                <a:spcPts val="2170"/>
              </a:lnSpc>
            </a:pPr>
          </a:p>
        </p:txBody>
      </p:sp>
      <p:sp>
        <p:nvSpPr>
          <p:cNvPr name="TextBox 16" id="16"/>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7" id="17"/>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8" id="18"/>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19" id="19"/>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0" id="20"/>
          <p:cNvSpPr txBox="true"/>
          <p:nvPr/>
        </p:nvSpPr>
        <p:spPr>
          <a:xfrm rot="0">
            <a:off x="304238" y="326474"/>
            <a:ext cx="3991346" cy="792378"/>
          </a:xfrm>
          <a:prstGeom prst="rect">
            <a:avLst/>
          </a:prstGeom>
        </p:spPr>
        <p:txBody>
          <a:bodyPr anchor="t" rtlCol="false" tIns="0" lIns="0" bIns="0" rIns="0">
            <a:spAutoFit/>
          </a:bodyPr>
          <a:lstStyle/>
          <a:p>
            <a:pPr algn="l">
              <a:lnSpc>
                <a:spcPts val="3255"/>
              </a:lnSpc>
            </a:pPr>
            <a:r>
              <a:rPr lang="en-US" sz="2100" b="true">
                <a:solidFill>
                  <a:srgbClr val="179992"/>
                </a:solidFill>
                <a:latin typeface="Montserrat Classic Bold"/>
                <a:ea typeface="Montserrat Classic Bold"/>
                <a:cs typeface="Montserrat Classic Bold"/>
                <a:sym typeface="Montserrat Classic Bold"/>
              </a:rPr>
              <a:t>¿Por qué elegir el Máster </a:t>
            </a:r>
          </a:p>
          <a:p>
            <a:pPr algn="l">
              <a:lnSpc>
                <a:spcPts val="3255"/>
              </a:lnSpc>
            </a:pPr>
            <a:r>
              <a:rPr lang="en-US" sz="2100" b="true">
                <a:solidFill>
                  <a:srgbClr val="179992"/>
                </a:solidFill>
                <a:latin typeface="Montserrat Classic Bold"/>
                <a:ea typeface="Montserrat Classic Bold"/>
                <a:cs typeface="Montserrat Classic Bold"/>
                <a:sym typeface="Montserrat Classic Bold"/>
              </a:rPr>
              <a:t>en Terapia Psicoexpresiva?</a:t>
            </a:r>
          </a:p>
        </p:txBody>
      </p:sp>
      <p:sp>
        <p:nvSpPr>
          <p:cNvPr name="TextBox 21" id="21"/>
          <p:cNvSpPr txBox="true"/>
          <p:nvPr/>
        </p:nvSpPr>
        <p:spPr>
          <a:xfrm rot="0">
            <a:off x="336522" y="6138992"/>
            <a:ext cx="3642466" cy="3085332"/>
          </a:xfrm>
          <a:prstGeom prst="rect">
            <a:avLst/>
          </a:prstGeom>
        </p:spPr>
        <p:txBody>
          <a:bodyPr anchor="t" rtlCol="false" tIns="0" lIns="0" bIns="0" rIns="0">
            <a:spAutoFit/>
          </a:bodyPr>
          <a:lstStyle/>
          <a:p>
            <a:pPr algn="l">
              <a:lnSpc>
                <a:spcPts val="3094"/>
              </a:lnSpc>
            </a:pPr>
            <a:r>
              <a:rPr lang="en-US" sz="1700">
                <a:solidFill>
                  <a:srgbClr val="FA9857"/>
                </a:solidFill>
                <a:latin typeface="Montaser Arabic"/>
                <a:ea typeface="Montaser Arabic"/>
                <a:cs typeface="Montaser Arabic"/>
                <a:sym typeface="Montaser Arabic"/>
              </a:rPr>
              <a:t>Un Programa de vanguardia </a:t>
            </a:r>
          </a:p>
          <a:p>
            <a:pPr algn="l">
              <a:lnSpc>
                <a:spcPts val="3094"/>
              </a:lnSpc>
            </a:pPr>
            <a:r>
              <a:rPr lang="en-US" sz="1700">
                <a:solidFill>
                  <a:srgbClr val="FA9857"/>
                </a:solidFill>
                <a:latin typeface="Montaser Arabic"/>
                <a:ea typeface="Montaser Arabic"/>
                <a:cs typeface="Montaser Arabic"/>
                <a:sym typeface="Montaser Arabic"/>
              </a:rPr>
              <a:t>para el Futuro </a:t>
            </a:r>
            <a:r>
              <a:rPr lang="en-US" sz="1700">
                <a:solidFill>
                  <a:srgbClr val="FA9857"/>
                </a:solidFill>
                <a:latin typeface="Montaser Arabic"/>
                <a:ea typeface="Montaser Arabic"/>
                <a:cs typeface="Montaser Arabic"/>
                <a:sym typeface="Montaser Arabic"/>
              </a:rPr>
              <a:t>de los Terape</a:t>
            </a:r>
            <a:r>
              <a:rPr lang="en-US" sz="1700">
                <a:solidFill>
                  <a:srgbClr val="FA9857"/>
                </a:solidFill>
                <a:latin typeface="Montaser Arabic"/>
                <a:ea typeface="Montaser Arabic"/>
                <a:cs typeface="Montaser Arabic"/>
                <a:sym typeface="Montaser Arabic"/>
              </a:rPr>
              <a:t>utas, </a:t>
            </a:r>
          </a:p>
          <a:p>
            <a:pPr algn="l">
              <a:lnSpc>
                <a:spcPts val="3094"/>
              </a:lnSpc>
            </a:pPr>
            <a:r>
              <a:rPr lang="en-US" sz="1700">
                <a:solidFill>
                  <a:srgbClr val="FA9857"/>
                </a:solidFill>
                <a:latin typeface="Montaser Arabic"/>
                <a:ea typeface="Montaser Arabic"/>
                <a:cs typeface="Montaser Arabic"/>
                <a:sym typeface="Montaser Arabic"/>
              </a:rPr>
              <a:t>con 28 ediciones realizadas </a:t>
            </a:r>
          </a:p>
          <a:p>
            <a:pPr algn="l">
              <a:lnSpc>
                <a:spcPts val="3094"/>
              </a:lnSpc>
            </a:pPr>
            <a:r>
              <a:rPr lang="en-US" sz="1700">
                <a:solidFill>
                  <a:srgbClr val="FA9857"/>
                </a:solidFill>
                <a:latin typeface="Montaser Arabic"/>
                <a:ea typeface="Montaser Arabic"/>
                <a:cs typeface="Montaser Arabic"/>
                <a:sym typeface="Montaser Arabic"/>
              </a:rPr>
              <a:t>en varios países del mundo, ofrece una experiencia </a:t>
            </a:r>
          </a:p>
          <a:p>
            <a:pPr algn="l">
              <a:lnSpc>
                <a:spcPts val="3094"/>
              </a:lnSpc>
            </a:pPr>
            <a:r>
              <a:rPr lang="en-US" sz="1700">
                <a:solidFill>
                  <a:srgbClr val="FA9857"/>
                </a:solidFill>
                <a:latin typeface="Montaser Arabic"/>
                <a:ea typeface="Montaser Arabic"/>
                <a:cs typeface="Montaser Arabic"/>
                <a:sym typeface="Montaser Arabic"/>
              </a:rPr>
              <a:t>de aprendizaje enriquecedora </a:t>
            </a:r>
          </a:p>
          <a:p>
            <a:pPr algn="l">
              <a:lnSpc>
                <a:spcPts val="3094"/>
              </a:lnSpc>
            </a:pPr>
            <a:r>
              <a:rPr lang="en-US" sz="1700">
                <a:solidFill>
                  <a:srgbClr val="FA9857"/>
                </a:solidFill>
                <a:latin typeface="Montaser Arabic"/>
                <a:ea typeface="Montaser Arabic"/>
                <a:cs typeface="Montaser Arabic"/>
                <a:sym typeface="Montaser Arabic"/>
              </a:rPr>
              <a:t>y transformadora. </a:t>
            </a:r>
          </a:p>
          <a:p>
            <a:pPr algn="ctr">
              <a:lnSpc>
                <a:spcPts val="3094"/>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199113" y="2074221"/>
            <a:ext cx="1542828" cy="1388974"/>
            <a:chOff x="0" y="0"/>
            <a:chExt cx="406400" cy="365873"/>
          </a:xfrm>
        </p:grpSpPr>
        <p:sp>
          <p:nvSpPr>
            <p:cNvPr name="Freeform 3" id="3"/>
            <p:cNvSpPr/>
            <p:nvPr/>
          </p:nvSpPr>
          <p:spPr>
            <a:xfrm flipH="false" flipV="false" rot="0">
              <a:off x="0" y="0"/>
              <a:ext cx="406400" cy="365873"/>
            </a:xfrm>
            <a:custGeom>
              <a:avLst/>
              <a:gdLst/>
              <a:ahLst/>
              <a:cxnLst/>
              <a:rect r="r" b="b" t="t" l="l"/>
              <a:pathLst>
                <a:path h="365873" w="406400">
                  <a:moveTo>
                    <a:pt x="203200" y="0"/>
                  </a:moveTo>
                  <a:lnTo>
                    <a:pt x="0" y="0"/>
                  </a:lnTo>
                  <a:lnTo>
                    <a:pt x="203200" y="365873"/>
                  </a:lnTo>
                  <a:lnTo>
                    <a:pt x="406400" y="365873"/>
                  </a:lnTo>
                  <a:lnTo>
                    <a:pt x="203200" y="0"/>
                  </a:lnTo>
                  <a:close/>
                </a:path>
              </a:pathLst>
            </a:custGeom>
            <a:solidFill>
              <a:srgbClr val="C9E6ED"/>
            </a:solidFill>
          </p:spPr>
        </p:sp>
        <p:sp>
          <p:nvSpPr>
            <p:cNvPr name="TextBox 4" id="4"/>
            <p:cNvSpPr txBox="true"/>
            <p:nvPr/>
          </p:nvSpPr>
          <p:spPr>
            <a:xfrm>
              <a:off x="101600" y="-9525"/>
              <a:ext cx="203200" cy="375398"/>
            </a:xfrm>
            <a:prstGeom prst="rect">
              <a:avLst/>
            </a:prstGeom>
          </p:spPr>
          <p:txBody>
            <a:bodyPr anchor="ctr" rtlCol="false" tIns="50800" lIns="50800" bIns="50800" rIns="50800"/>
            <a:lstStyle/>
            <a:p>
              <a:pPr algn="ctr">
                <a:lnSpc>
                  <a:spcPts val="1400"/>
                </a:lnSpc>
              </a:pPr>
            </a:p>
          </p:txBody>
        </p:sp>
      </p:grpSp>
      <p:grpSp>
        <p:nvGrpSpPr>
          <p:cNvPr name="Group 5" id="5"/>
          <p:cNvGrpSpPr/>
          <p:nvPr/>
        </p:nvGrpSpPr>
        <p:grpSpPr>
          <a:xfrm rot="0">
            <a:off x="-140655" y="-1734339"/>
            <a:ext cx="8091609" cy="4395047"/>
            <a:chOff x="0" y="0"/>
            <a:chExt cx="1705794" cy="926521"/>
          </a:xfrm>
        </p:grpSpPr>
        <p:sp>
          <p:nvSpPr>
            <p:cNvPr name="Freeform 6" id="6"/>
            <p:cNvSpPr/>
            <p:nvPr/>
          </p:nvSpPr>
          <p:spPr>
            <a:xfrm flipH="false" flipV="false" rot="0">
              <a:off x="0" y="0"/>
              <a:ext cx="1705794" cy="926521"/>
            </a:xfrm>
            <a:custGeom>
              <a:avLst/>
              <a:gdLst/>
              <a:ahLst/>
              <a:cxnLst/>
              <a:rect r="r" b="b" t="t" l="l"/>
              <a:pathLst>
                <a:path h="926521" w="1705794">
                  <a:moveTo>
                    <a:pt x="0" y="0"/>
                  </a:moveTo>
                  <a:lnTo>
                    <a:pt x="1705794" y="0"/>
                  </a:lnTo>
                  <a:lnTo>
                    <a:pt x="1705794" y="926521"/>
                  </a:lnTo>
                  <a:lnTo>
                    <a:pt x="0" y="926521"/>
                  </a:lnTo>
                  <a:close/>
                </a:path>
              </a:pathLst>
            </a:custGeom>
            <a:blipFill>
              <a:blip r:embed="rId2"/>
              <a:stretch>
                <a:fillRect l="0" t="0" r="0" b="-37913"/>
              </a:stretch>
            </a:blipFill>
          </p:spPr>
        </p:sp>
      </p:grpSp>
      <p:grpSp>
        <p:nvGrpSpPr>
          <p:cNvPr name="Group 7" id="7"/>
          <p:cNvGrpSpPr/>
          <p:nvPr/>
        </p:nvGrpSpPr>
        <p:grpSpPr>
          <a:xfrm rot="0">
            <a:off x="-737715" y="10083635"/>
            <a:ext cx="8418113" cy="927205"/>
            <a:chOff x="0" y="0"/>
            <a:chExt cx="3016862" cy="332289"/>
          </a:xfrm>
        </p:grpSpPr>
        <p:sp>
          <p:nvSpPr>
            <p:cNvPr name="Freeform 8" id="8"/>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9" id="9"/>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10" id="10"/>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2" id="12"/>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3" id="13"/>
          <p:cNvSpPr/>
          <p:nvPr/>
        </p:nvSpPr>
        <p:spPr>
          <a:xfrm flipH="false" flipV="false" rot="0">
            <a:off x="-116493" y="4343804"/>
            <a:ext cx="1855774" cy="1915707"/>
          </a:xfrm>
          <a:custGeom>
            <a:avLst/>
            <a:gdLst/>
            <a:ahLst/>
            <a:cxnLst/>
            <a:rect r="r" b="b" t="t" l="l"/>
            <a:pathLst>
              <a:path h="1915707" w="1855774">
                <a:moveTo>
                  <a:pt x="0" y="0"/>
                </a:moveTo>
                <a:lnTo>
                  <a:pt x="1855774" y="0"/>
                </a:lnTo>
                <a:lnTo>
                  <a:pt x="1855774" y="1915707"/>
                </a:lnTo>
                <a:lnTo>
                  <a:pt x="0" y="1915707"/>
                </a:lnTo>
                <a:lnTo>
                  <a:pt x="0" y="0"/>
                </a:lnTo>
                <a:close/>
              </a:path>
            </a:pathLst>
          </a:custGeom>
          <a:blipFill>
            <a:blip r:embed="rId9">
              <a:alphaModFix amt="12000"/>
              <a:extLst>
                <a:ext uri="{96DAC541-7B7A-43D3-8B79-37D633B846F1}">
                  <asvg:svgBlip xmlns:asvg="http://schemas.microsoft.com/office/drawing/2016/SVG/main" r:embed="rId10"/>
                </a:ext>
              </a:extLst>
            </a:blip>
            <a:stretch>
              <a:fillRect l="-35181" t="0" r="0" b="-30952"/>
            </a:stretch>
          </a:blipFill>
        </p:spPr>
      </p:sp>
      <p:sp>
        <p:nvSpPr>
          <p:cNvPr name="Freeform 14" id="14"/>
          <p:cNvSpPr/>
          <p:nvPr/>
        </p:nvSpPr>
        <p:spPr>
          <a:xfrm flipH="true" flipV="true" rot="0">
            <a:off x="5221575" y="2992510"/>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16" id="16"/>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7" id="17"/>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8" id="18"/>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19" id="19"/>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0" id="20"/>
          <p:cNvSpPr txBox="true"/>
          <p:nvPr/>
        </p:nvSpPr>
        <p:spPr>
          <a:xfrm rot="0">
            <a:off x="225477" y="2682986"/>
            <a:ext cx="7137982" cy="7904961"/>
          </a:xfrm>
          <a:prstGeom prst="rect">
            <a:avLst/>
          </a:prstGeom>
        </p:spPr>
        <p:txBody>
          <a:bodyPr anchor="t" rtlCol="false" tIns="0" lIns="0" bIns="0" rIns="0">
            <a:spAutoFit/>
          </a:bodyPr>
          <a:lstStyle/>
          <a:p>
            <a:pPr algn="just">
              <a:lnSpc>
                <a:spcPts val="1872"/>
              </a:lnSpc>
            </a:pPr>
          </a:p>
          <a:p>
            <a:pPr algn="just">
              <a:lnSpc>
                <a:spcPts val="1872"/>
              </a:lnSpc>
            </a:pPr>
          </a:p>
          <a:p>
            <a:pPr algn="just">
              <a:lnSpc>
                <a:spcPts val="3419"/>
              </a:lnSpc>
            </a:pPr>
            <a:r>
              <a:rPr lang="en-US" b="true" sz="1999">
                <a:solidFill>
                  <a:srgbClr val="179992"/>
                </a:solidFill>
                <a:latin typeface="Montserrat Bold"/>
                <a:ea typeface="Montserrat Bold"/>
                <a:cs typeface="Montserrat Bold"/>
                <a:sym typeface="Montserrat Bold"/>
              </a:rPr>
              <a:t>DURACIÓN Y ETAPAS</a:t>
            </a:r>
            <a:r>
              <a:rPr lang="en-US" b="true" sz="1999">
                <a:solidFill>
                  <a:srgbClr val="179992"/>
                </a:solidFill>
                <a:latin typeface="Montserrat Bold"/>
                <a:ea typeface="Montserrat Bold"/>
                <a:cs typeface="Montserrat Bold"/>
                <a:sym typeface="Montserrat Bold"/>
              </a:rPr>
              <a:t> </a:t>
            </a:r>
          </a:p>
          <a:p>
            <a:pPr algn="just">
              <a:lnSpc>
                <a:spcPts val="2223"/>
              </a:lnSpc>
            </a:pPr>
            <a:r>
              <a:rPr lang="en-US" sz="1300">
                <a:solidFill>
                  <a:srgbClr val="575756"/>
                </a:solidFill>
                <a:latin typeface="Montserrat"/>
                <a:ea typeface="Montserrat"/>
                <a:cs typeface="Montserrat"/>
                <a:sym typeface="Montserrat"/>
              </a:rPr>
              <a:t>El programa ofrece una formación completa y transformadora, dividida en varias fases de aprendizaje, que incluyen:</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Estudios online</a:t>
            </a:r>
            <a:r>
              <a:rPr lang="en-US" sz="1300">
                <a:solidFill>
                  <a:srgbClr val="575756"/>
                </a:solidFill>
                <a:latin typeface="Montserrat"/>
                <a:ea typeface="Montserrat"/>
                <a:cs typeface="Montserrat"/>
                <a:sym typeface="Montserrat"/>
              </a:rPr>
              <a:t> que te permiten avanzar a tu propio ritmo desde cualquier lugar.</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Acceso ilimitado a clases grabadas,</a:t>
            </a:r>
            <a:r>
              <a:rPr lang="en-US" sz="1300">
                <a:solidFill>
                  <a:srgbClr val="575756"/>
                </a:solidFill>
                <a:latin typeface="Montserrat"/>
                <a:ea typeface="Montserrat"/>
                <a:cs typeface="Montserrat"/>
                <a:sym typeface="Montserrat"/>
              </a:rPr>
              <a:t> brindándote flexibilidad para revisar y reforzar contenidos cuando lo necesites.</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Elaboración de un diario visual psicoexpresivo</a:t>
            </a:r>
            <a:r>
              <a:rPr lang="en-US" sz="1300">
                <a:solidFill>
                  <a:srgbClr val="575756"/>
                </a:solidFill>
                <a:latin typeface="Montserrat"/>
                <a:ea typeface="Montserrat"/>
                <a:cs typeface="Montserrat"/>
                <a:sym typeface="Montserrat"/>
              </a:rPr>
              <a:t>, donde plasmará tus emociones y evolución personal a través del arte.</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Una inmersión vivencial de 2 semanas,</a:t>
            </a:r>
            <a:r>
              <a:rPr lang="en-US" sz="1300">
                <a:solidFill>
                  <a:srgbClr val="575756"/>
                </a:solidFill>
                <a:latin typeface="Montserrat"/>
                <a:ea typeface="Montserrat"/>
                <a:cs typeface="Montserrat"/>
                <a:sym typeface="Montserrat"/>
              </a:rPr>
              <a:t> que te permitirá experimentar el poder de la psicoexpresión en un entorno enriquecedor y colaborativo.</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Tutorías individuales personalizadas,</a:t>
            </a:r>
            <a:r>
              <a:rPr lang="en-US" sz="1300">
                <a:solidFill>
                  <a:srgbClr val="575756"/>
                </a:solidFill>
                <a:latin typeface="Montserrat"/>
                <a:ea typeface="Montserrat"/>
                <a:cs typeface="Montserrat"/>
                <a:sym typeface="Montserrat"/>
              </a:rPr>
              <a:t> con expertos que te guiarán en tu crecimiento profesional y personal.</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Acceso exclusivo a un Chat GPT especializado</a:t>
            </a:r>
            <a:r>
              <a:rPr lang="en-US" sz="1300">
                <a:solidFill>
                  <a:srgbClr val="575756"/>
                </a:solidFill>
                <a:latin typeface="Montserrat"/>
                <a:ea typeface="Montserrat"/>
                <a:cs typeface="Montserrat"/>
                <a:sym typeface="Montserrat"/>
              </a:rPr>
              <a:t>, tu supervisor disponible las 24 horas, listo para orientarte y ofrecerte apoyo continuo.</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Desarrollo de un proyecto profesional,</a:t>
            </a:r>
            <a:r>
              <a:rPr lang="en-US" sz="1300">
                <a:solidFill>
                  <a:srgbClr val="575756"/>
                </a:solidFill>
                <a:latin typeface="Montserrat"/>
                <a:ea typeface="Montserrat"/>
                <a:cs typeface="Montserrat"/>
                <a:sym typeface="Montserrat"/>
              </a:rPr>
              <a:t> diseñado para aplicar tu aprendizaje de manera real e impactante.</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150 horas de prácticas con grupos reales</a:t>
            </a:r>
            <a:r>
              <a:rPr lang="en-US" sz="1300">
                <a:solidFill>
                  <a:srgbClr val="575756"/>
                </a:solidFill>
                <a:latin typeface="Montserrat"/>
                <a:ea typeface="Montserrat"/>
                <a:cs typeface="Montserrat"/>
                <a:sym typeface="Montserrat"/>
              </a:rPr>
              <a:t>, donde pondrás en práctica todo lo aprendido, trabajando en situaciones reales y generando un impacto tangible.</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Creación de una memoria de prácticas,</a:t>
            </a:r>
            <a:r>
              <a:rPr lang="en-US" sz="1300">
                <a:solidFill>
                  <a:srgbClr val="575756"/>
                </a:solidFill>
                <a:latin typeface="Montserrat"/>
                <a:ea typeface="Montserrat"/>
                <a:cs typeface="Montserrat"/>
                <a:sym typeface="Montserrat"/>
              </a:rPr>
              <a:t> que refleje tu evolución y aprendizajes a lo largo del curso.</a:t>
            </a:r>
          </a:p>
          <a:p>
            <a:pPr algn="just" marL="280673" indent="-140336" lvl="1">
              <a:lnSpc>
                <a:spcPts val="2223"/>
              </a:lnSpc>
              <a:buFont typeface="Arial"/>
              <a:buChar char="•"/>
            </a:pPr>
            <a:r>
              <a:rPr lang="en-US" b="true" sz="1300">
                <a:solidFill>
                  <a:srgbClr val="575756"/>
                </a:solidFill>
                <a:latin typeface="Montserrat Bold"/>
                <a:ea typeface="Montserrat Bold"/>
                <a:cs typeface="Montserrat Bold"/>
                <a:sym typeface="Montserrat Bold"/>
              </a:rPr>
              <a:t>Un video final con relato experiencial,</a:t>
            </a:r>
            <a:r>
              <a:rPr lang="en-US" sz="1300">
                <a:solidFill>
                  <a:srgbClr val="575756"/>
                </a:solidFill>
                <a:latin typeface="Montserrat"/>
                <a:ea typeface="Montserrat"/>
                <a:cs typeface="Montserrat"/>
                <a:sym typeface="Montserrat"/>
              </a:rPr>
              <a:t> donde narrarás tu propia transformación y el impacto de tu intervención psicoexpresiva.</a:t>
            </a:r>
          </a:p>
          <a:p>
            <a:pPr algn="just">
              <a:lnSpc>
                <a:spcPts val="2223"/>
              </a:lnSpc>
            </a:pPr>
          </a:p>
          <a:p>
            <a:pPr algn="ctr">
              <a:lnSpc>
                <a:spcPts val="2736"/>
              </a:lnSpc>
            </a:pPr>
            <a:r>
              <a:rPr lang="en-US" b="true" sz="1600">
                <a:solidFill>
                  <a:srgbClr val="179992"/>
                </a:solidFill>
                <a:latin typeface="Montserrat Bold"/>
                <a:ea typeface="Montserrat Bold"/>
                <a:cs typeface="Montserrat Bold"/>
                <a:sym typeface="Montserrat Bold"/>
              </a:rPr>
              <a:t>Todo para garantiza la preparación sólida del Futuro Terapeuta.</a:t>
            </a:r>
          </a:p>
          <a:p>
            <a:pPr algn="just">
              <a:lnSpc>
                <a:spcPts val="2052"/>
              </a:lnSpc>
            </a:pPr>
          </a:p>
          <a:p>
            <a:pPr algn="just">
              <a:lnSpc>
                <a:spcPts val="3078"/>
              </a:lnSpc>
            </a:pPr>
          </a:p>
        </p:txBody>
      </p:sp>
      <p:sp>
        <p:nvSpPr>
          <p:cNvPr name="Freeform 21" id="21"/>
          <p:cNvSpPr/>
          <p:nvPr/>
        </p:nvSpPr>
        <p:spPr>
          <a:xfrm flipH="false" flipV="false" rot="0">
            <a:off x="-391699" y="2215699"/>
            <a:ext cx="3024000" cy="743400"/>
          </a:xfrm>
          <a:custGeom>
            <a:avLst/>
            <a:gdLst/>
            <a:ahLst/>
            <a:cxnLst/>
            <a:rect r="r" b="b" t="t" l="l"/>
            <a:pathLst>
              <a:path h="743400" w="3024000">
                <a:moveTo>
                  <a:pt x="0" y="0"/>
                </a:moveTo>
                <a:lnTo>
                  <a:pt x="3024000" y="0"/>
                </a:lnTo>
                <a:lnTo>
                  <a:pt x="3024000" y="743400"/>
                </a:lnTo>
                <a:lnTo>
                  <a:pt x="0" y="7434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4810451" y="2215699"/>
            <a:ext cx="3024000" cy="743400"/>
          </a:xfrm>
          <a:custGeom>
            <a:avLst/>
            <a:gdLst/>
            <a:ahLst/>
            <a:cxnLst/>
            <a:rect r="r" b="b" t="t" l="l"/>
            <a:pathLst>
              <a:path h="743400" w="3024000">
                <a:moveTo>
                  <a:pt x="0" y="0"/>
                </a:moveTo>
                <a:lnTo>
                  <a:pt x="3024000" y="0"/>
                </a:lnTo>
                <a:lnTo>
                  <a:pt x="3024000" y="743400"/>
                </a:lnTo>
                <a:lnTo>
                  <a:pt x="0" y="7434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3" id="23"/>
          <p:cNvSpPr/>
          <p:nvPr/>
        </p:nvSpPr>
        <p:spPr>
          <a:xfrm flipH="false" flipV="false" rot="0">
            <a:off x="2197575" y="2251699"/>
            <a:ext cx="3024000" cy="743400"/>
          </a:xfrm>
          <a:custGeom>
            <a:avLst/>
            <a:gdLst/>
            <a:ahLst/>
            <a:cxnLst/>
            <a:rect r="r" b="b" t="t" l="l"/>
            <a:pathLst>
              <a:path h="743400" w="3024000">
                <a:moveTo>
                  <a:pt x="0" y="0"/>
                </a:moveTo>
                <a:lnTo>
                  <a:pt x="3024000" y="0"/>
                </a:lnTo>
                <a:lnTo>
                  <a:pt x="3024000" y="743400"/>
                </a:lnTo>
                <a:lnTo>
                  <a:pt x="0" y="7434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7715" y="10083635"/>
            <a:ext cx="8418113" cy="927205"/>
            <a:chOff x="0" y="0"/>
            <a:chExt cx="3016862" cy="332289"/>
          </a:xfrm>
        </p:grpSpPr>
        <p:sp>
          <p:nvSpPr>
            <p:cNvPr name="Freeform 3" id="3"/>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4" id="4"/>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5" id="5"/>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7" id="7"/>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8" id="8"/>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9" id="9"/>
          <p:cNvGrpSpPr/>
          <p:nvPr/>
        </p:nvGrpSpPr>
        <p:grpSpPr>
          <a:xfrm rot="0">
            <a:off x="-240799" y="7836961"/>
            <a:ext cx="8075251" cy="2246675"/>
            <a:chOff x="0" y="0"/>
            <a:chExt cx="2893988" cy="805157"/>
          </a:xfrm>
        </p:grpSpPr>
        <p:sp>
          <p:nvSpPr>
            <p:cNvPr name="Freeform 10" id="10"/>
            <p:cNvSpPr/>
            <p:nvPr/>
          </p:nvSpPr>
          <p:spPr>
            <a:xfrm flipH="false" flipV="false" rot="0">
              <a:off x="0" y="0"/>
              <a:ext cx="2893988" cy="805157"/>
            </a:xfrm>
            <a:custGeom>
              <a:avLst/>
              <a:gdLst/>
              <a:ahLst/>
              <a:cxnLst/>
              <a:rect r="r" b="b" t="t" l="l"/>
              <a:pathLst>
                <a:path h="805157" w="2893988">
                  <a:moveTo>
                    <a:pt x="0" y="0"/>
                  </a:moveTo>
                  <a:lnTo>
                    <a:pt x="2893988" y="0"/>
                  </a:lnTo>
                  <a:lnTo>
                    <a:pt x="2893988" y="805157"/>
                  </a:lnTo>
                  <a:lnTo>
                    <a:pt x="0" y="805157"/>
                  </a:lnTo>
                  <a:close/>
                </a:path>
              </a:pathLst>
            </a:custGeom>
            <a:solidFill>
              <a:srgbClr val="FFFFFF"/>
            </a:solidFill>
          </p:spPr>
        </p:sp>
        <p:sp>
          <p:nvSpPr>
            <p:cNvPr name="TextBox 11" id="11"/>
            <p:cNvSpPr txBox="true"/>
            <p:nvPr/>
          </p:nvSpPr>
          <p:spPr>
            <a:xfrm>
              <a:off x="0" y="-19050"/>
              <a:ext cx="2893988" cy="824207"/>
            </a:xfrm>
            <a:prstGeom prst="rect">
              <a:avLst/>
            </a:prstGeom>
          </p:spPr>
          <p:txBody>
            <a:bodyPr anchor="ctr" rtlCol="false" tIns="50800" lIns="50800" bIns="50800" rIns="50800"/>
            <a:lstStyle/>
            <a:p>
              <a:pPr algn="ctr">
                <a:lnSpc>
                  <a:spcPts val="1199"/>
                </a:lnSpc>
              </a:pPr>
            </a:p>
          </p:txBody>
        </p:sp>
      </p:grpSp>
      <p:sp>
        <p:nvSpPr>
          <p:cNvPr name="Freeform 12" id="12"/>
          <p:cNvSpPr/>
          <p:nvPr/>
        </p:nvSpPr>
        <p:spPr>
          <a:xfrm flipH="false" flipV="false" rot="0">
            <a:off x="5213426" y="464487"/>
            <a:ext cx="2819217" cy="1155457"/>
          </a:xfrm>
          <a:custGeom>
            <a:avLst/>
            <a:gdLst/>
            <a:ahLst/>
            <a:cxnLst/>
            <a:rect r="r" b="b" t="t" l="l"/>
            <a:pathLst>
              <a:path h="1155457" w="2819217">
                <a:moveTo>
                  <a:pt x="0" y="0"/>
                </a:moveTo>
                <a:lnTo>
                  <a:pt x="2819217" y="0"/>
                </a:lnTo>
                <a:lnTo>
                  <a:pt x="2819217" y="1155457"/>
                </a:lnTo>
                <a:lnTo>
                  <a:pt x="0" y="1155457"/>
                </a:lnTo>
                <a:lnTo>
                  <a:pt x="0" y="0"/>
                </a:lnTo>
                <a:close/>
              </a:path>
            </a:pathLst>
          </a:custGeom>
          <a:blipFill>
            <a:blip r:embed="rId10"/>
            <a:stretch>
              <a:fillRect l="-12381" t="-13252" r="0" b="-42213"/>
            </a:stretch>
          </a:blipFill>
        </p:spPr>
      </p:sp>
      <p:sp>
        <p:nvSpPr>
          <p:cNvPr name="TextBox 13" id="13"/>
          <p:cNvSpPr txBox="true"/>
          <p:nvPr/>
        </p:nvSpPr>
        <p:spPr>
          <a:xfrm rot="0">
            <a:off x="2826476" y="4389878"/>
            <a:ext cx="4420556" cy="2977343"/>
          </a:xfrm>
          <a:prstGeom prst="rect">
            <a:avLst/>
          </a:prstGeom>
        </p:spPr>
        <p:txBody>
          <a:bodyPr anchor="t" rtlCol="false" tIns="0" lIns="0" bIns="0" rIns="0">
            <a:spAutoFit/>
          </a:bodyPr>
          <a:lstStyle/>
          <a:p>
            <a:pPr algn="just">
              <a:lnSpc>
                <a:spcPts val="3294"/>
              </a:lnSpc>
            </a:pPr>
            <a:r>
              <a:rPr lang="en-US" sz="1800" b="true">
                <a:solidFill>
                  <a:srgbClr val="179992"/>
                </a:solidFill>
                <a:latin typeface="Montserrat Bold"/>
                <a:ea typeface="Montserrat Bold"/>
                <a:cs typeface="Montserrat Bold"/>
                <a:sym typeface="Montserrat Bold"/>
              </a:rPr>
              <a:t>PERFIL DE LOS PARTICIPANTES</a:t>
            </a:r>
          </a:p>
          <a:p>
            <a:pPr algn="l">
              <a:lnSpc>
                <a:spcPts val="2562"/>
              </a:lnSpc>
            </a:pPr>
            <a:r>
              <a:rPr lang="en-US" sz="1400">
                <a:solidFill>
                  <a:srgbClr val="575756"/>
                </a:solidFill>
                <a:latin typeface="Montserrat"/>
                <a:ea typeface="Montserrat"/>
                <a:cs typeface="Montserrat"/>
                <a:sym typeface="Montserrat"/>
              </a:rPr>
              <a:t>Este programa está dirigido a profesionales, con o sin formación universitaria, con experiencia en los ámbitos de la salud, educación, salud mental e intervención social, así como aquellos que deseen obtener la Acreditación como Terapeutas Psicoexpresivos©. </a:t>
            </a:r>
            <a:r>
              <a:rPr lang="en-US" sz="1400" b="true">
                <a:solidFill>
                  <a:srgbClr val="575756"/>
                </a:solidFill>
                <a:latin typeface="Montserrat Bold"/>
                <a:ea typeface="Montserrat Bold"/>
                <a:cs typeface="Montserrat Bold"/>
                <a:sym typeface="Montserrat Bold"/>
              </a:rPr>
              <a:t>Es necesario superar el proceso de Admisión.</a:t>
            </a:r>
          </a:p>
          <a:p>
            <a:pPr algn="just" marL="0" indent="0" lvl="0">
              <a:lnSpc>
                <a:spcPts val="2562"/>
              </a:lnSpc>
            </a:pPr>
          </a:p>
        </p:txBody>
      </p:sp>
      <p:grpSp>
        <p:nvGrpSpPr>
          <p:cNvPr name="Group 14" id="14"/>
          <p:cNvGrpSpPr/>
          <p:nvPr/>
        </p:nvGrpSpPr>
        <p:grpSpPr>
          <a:xfrm rot="0">
            <a:off x="-831591" y="2210867"/>
            <a:ext cx="3586067" cy="5296286"/>
            <a:chOff x="-12700" y="0"/>
            <a:chExt cx="332261" cy="490719"/>
          </a:xfrm>
        </p:grpSpPr>
        <p:sp>
          <p:nvSpPr>
            <p:cNvPr name="Freeform 15" id="15"/>
            <p:cNvSpPr/>
            <p:nvPr/>
          </p:nvSpPr>
          <p:spPr>
            <a:xfrm flipH="false" flipV="false" rot="0">
              <a:off x="2612" y="0"/>
              <a:ext cx="329650" cy="490719"/>
            </a:xfrm>
            <a:custGeom>
              <a:avLst/>
              <a:gdLst/>
              <a:ahLst/>
              <a:cxnLst/>
              <a:rect r="r" b="b" t="t" l="l"/>
              <a:pathLst>
                <a:path h="490719" w="329650">
                  <a:moveTo>
                    <a:pt x="97994" y="21264"/>
                  </a:moveTo>
                  <a:lnTo>
                    <a:pt x="117899" y="8179"/>
                  </a:lnTo>
                  <a:cubicBezTo>
                    <a:pt x="117899" y="8179"/>
                    <a:pt x="127086" y="14722"/>
                    <a:pt x="137804" y="14722"/>
                  </a:cubicBezTo>
                  <a:cubicBezTo>
                    <a:pt x="146991" y="14722"/>
                    <a:pt x="183739" y="0"/>
                    <a:pt x="183739" y="0"/>
                  </a:cubicBezTo>
                  <a:cubicBezTo>
                    <a:pt x="183739" y="0"/>
                    <a:pt x="206706" y="22900"/>
                    <a:pt x="214362" y="21264"/>
                  </a:cubicBezTo>
                  <a:cubicBezTo>
                    <a:pt x="220486" y="19629"/>
                    <a:pt x="246516" y="16357"/>
                    <a:pt x="252641" y="16357"/>
                  </a:cubicBezTo>
                  <a:cubicBezTo>
                    <a:pt x="258765" y="16357"/>
                    <a:pt x="266421" y="11450"/>
                    <a:pt x="269483" y="11450"/>
                  </a:cubicBezTo>
                  <a:cubicBezTo>
                    <a:pt x="272546" y="11450"/>
                    <a:pt x="306231" y="42529"/>
                    <a:pt x="306231" y="45800"/>
                  </a:cubicBezTo>
                  <a:cubicBezTo>
                    <a:pt x="306231" y="49072"/>
                    <a:pt x="306231" y="47436"/>
                    <a:pt x="306231" y="53979"/>
                  </a:cubicBezTo>
                  <a:cubicBezTo>
                    <a:pt x="306231" y="62158"/>
                    <a:pt x="303169" y="70336"/>
                    <a:pt x="306231" y="71972"/>
                  </a:cubicBezTo>
                  <a:cubicBezTo>
                    <a:pt x="309294" y="73608"/>
                    <a:pt x="309294" y="99780"/>
                    <a:pt x="312356" y="106322"/>
                  </a:cubicBezTo>
                  <a:cubicBezTo>
                    <a:pt x="316949" y="114501"/>
                    <a:pt x="304700" y="307517"/>
                    <a:pt x="306231" y="310789"/>
                  </a:cubicBezTo>
                  <a:cubicBezTo>
                    <a:pt x="307762" y="314060"/>
                    <a:pt x="313887" y="330417"/>
                    <a:pt x="313887" y="330417"/>
                  </a:cubicBezTo>
                  <a:lnTo>
                    <a:pt x="309294" y="333689"/>
                  </a:lnTo>
                  <a:cubicBezTo>
                    <a:pt x="309294" y="333689"/>
                    <a:pt x="309294" y="340232"/>
                    <a:pt x="310825" y="356589"/>
                  </a:cubicBezTo>
                  <a:cubicBezTo>
                    <a:pt x="312356" y="372946"/>
                    <a:pt x="316949" y="433468"/>
                    <a:pt x="323299" y="444918"/>
                  </a:cubicBezTo>
                  <a:cubicBezTo>
                    <a:pt x="329649" y="456369"/>
                    <a:pt x="323299" y="479269"/>
                    <a:pt x="323299" y="479269"/>
                  </a:cubicBezTo>
                  <a:lnTo>
                    <a:pt x="309294" y="490719"/>
                  </a:lnTo>
                  <a:cubicBezTo>
                    <a:pt x="309294" y="490719"/>
                    <a:pt x="280202" y="477633"/>
                    <a:pt x="277139" y="479269"/>
                  </a:cubicBezTo>
                  <a:cubicBezTo>
                    <a:pt x="274077" y="479269"/>
                    <a:pt x="249578" y="484176"/>
                    <a:pt x="240391" y="485812"/>
                  </a:cubicBezTo>
                  <a:cubicBezTo>
                    <a:pt x="231204" y="485812"/>
                    <a:pt x="211299" y="480905"/>
                    <a:pt x="211299" y="480905"/>
                  </a:cubicBezTo>
                  <a:cubicBezTo>
                    <a:pt x="211299" y="480905"/>
                    <a:pt x="202112" y="484176"/>
                    <a:pt x="146991" y="482540"/>
                  </a:cubicBezTo>
                  <a:cubicBezTo>
                    <a:pt x="91869" y="480905"/>
                    <a:pt x="76557" y="477633"/>
                    <a:pt x="62777" y="479269"/>
                  </a:cubicBezTo>
                  <a:lnTo>
                    <a:pt x="39810" y="479269"/>
                  </a:lnTo>
                  <a:lnTo>
                    <a:pt x="19905" y="469454"/>
                  </a:lnTo>
                  <a:lnTo>
                    <a:pt x="19905" y="453097"/>
                  </a:lnTo>
                  <a:cubicBezTo>
                    <a:pt x="19905" y="453097"/>
                    <a:pt x="18373" y="431833"/>
                    <a:pt x="24498" y="431833"/>
                  </a:cubicBezTo>
                  <a:cubicBezTo>
                    <a:pt x="30623" y="431833"/>
                    <a:pt x="42872" y="415475"/>
                    <a:pt x="42872" y="412204"/>
                  </a:cubicBezTo>
                  <a:cubicBezTo>
                    <a:pt x="42872" y="408932"/>
                    <a:pt x="61246" y="371311"/>
                    <a:pt x="61246" y="371311"/>
                  </a:cubicBezTo>
                  <a:lnTo>
                    <a:pt x="53590" y="369675"/>
                  </a:lnTo>
                  <a:lnTo>
                    <a:pt x="76557" y="346775"/>
                  </a:lnTo>
                  <a:lnTo>
                    <a:pt x="59715" y="322239"/>
                  </a:lnTo>
                  <a:cubicBezTo>
                    <a:pt x="59715" y="322239"/>
                    <a:pt x="48997" y="268260"/>
                    <a:pt x="24498" y="255174"/>
                  </a:cubicBezTo>
                  <a:cubicBezTo>
                    <a:pt x="0" y="242088"/>
                    <a:pt x="30623" y="202830"/>
                    <a:pt x="32154" y="196288"/>
                  </a:cubicBezTo>
                  <a:cubicBezTo>
                    <a:pt x="33685" y="191380"/>
                    <a:pt x="47465" y="173387"/>
                    <a:pt x="47465" y="173387"/>
                  </a:cubicBezTo>
                  <a:lnTo>
                    <a:pt x="50528" y="137401"/>
                  </a:lnTo>
                  <a:cubicBezTo>
                    <a:pt x="50528" y="137401"/>
                    <a:pt x="88807" y="88329"/>
                    <a:pt x="78089" y="60522"/>
                  </a:cubicBezTo>
                  <a:cubicBezTo>
                    <a:pt x="67371" y="32715"/>
                    <a:pt x="61246" y="19629"/>
                    <a:pt x="61246" y="19629"/>
                  </a:cubicBezTo>
                  <a:lnTo>
                    <a:pt x="97994" y="21264"/>
                  </a:lnTo>
                  <a:close/>
                </a:path>
              </a:pathLst>
            </a:custGeom>
            <a:blipFill>
              <a:blip r:embed="rId11"/>
              <a:stretch>
                <a:fillRect l="-33407" t="-21406" r="-10051" b="0"/>
              </a:stretch>
            </a:blipFill>
          </p:spPr>
        </p:sp>
      </p:grpSp>
      <p:sp>
        <p:nvSpPr>
          <p:cNvPr name="TextBox 16" id="16"/>
          <p:cNvSpPr txBox="true"/>
          <p:nvPr/>
        </p:nvSpPr>
        <p:spPr>
          <a:xfrm rot="0">
            <a:off x="210454" y="7621453"/>
            <a:ext cx="7172743" cy="2314547"/>
          </a:xfrm>
          <a:prstGeom prst="rect">
            <a:avLst/>
          </a:prstGeom>
        </p:spPr>
        <p:txBody>
          <a:bodyPr anchor="t" rtlCol="false" tIns="0" lIns="0" bIns="0" rIns="0">
            <a:spAutoFit/>
          </a:bodyPr>
          <a:lstStyle/>
          <a:p>
            <a:pPr algn="just">
              <a:lnSpc>
                <a:spcPts val="3111"/>
              </a:lnSpc>
            </a:pPr>
            <a:r>
              <a:rPr lang="en-US" sz="1700" b="true">
                <a:solidFill>
                  <a:srgbClr val="179992"/>
                </a:solidFill>
                <a:latin typeface="Montserrat Bold"/>
                <a:ea typeface="Montserrat Bold"/>
                <a:cs typeface="Montserrat Bold"/>
                <a:sym typeface="Montserrat Bold"/>
              </a:rPr>
              <a:t>¿EN QUÉ LENGUA DESEA ESTUDIAR?</a:t>
            </a:r>
          </a:p>
          <a:p>
            <a:pPr algn="just">
              <a:lnSpc>
                <a:spcPts val="2562"/>
              </a:lnSpc>
            </a:pPr>
            <a:r>
              <a:rPr lang="en-US" sz="1400">
                <a:solidFill>
                  <a:srgbClr val="575756"/>
                </a:solidFill>
                <a:latin typeface="Montserrat"/>
                <a:ea typeface="Montserrat"/>
                <a:cs typeface="Montserrat"/>
                <a:sym typeface="Montserrat"/>
              </a:rPr>
              <a:t>Nuestro Máster en Terapia Psicoexpresiva ofrece la flexibilidad de estudiar en portugués o español, permitiendo a los alumnos elegir su idioma preferido para los estudios online.  También pueden optar por una inmersión </a:t>
            </a:r>
            <a:r>
              <a:rPr lang="en-US" sz="1400" b="true">
                <a:solidFill>
                  <a:srgbClr val="575756"/>
                </a:solidFill>
                <a:latin typeface="Montserrat Bold"/>
                <a:ea typeface="Montserrat Bold"/>
                <a:cs typeface="Montserrat Bold"/>
                <a:sym typeface="Montserrat Bold"/>
              </a:rPr>
              <a:t>en Brasil o España,</a:t>
            </a:r>
            <a:r>
              <a:rPr lang="en-US" sz="1400">
                <a:solidFill>
                  <a:srgbClr val="575756"/>
                </a:solidFill>
                <a:latin typeface="Montserrat"/>
                <a:ea typeface="Montserrat"/>
                <a:cs typeface="Montserrat"/>
                <a:sym typeface="Montserrat"/>
              </a:rPr>
              <a:t> donde vivirán una experiencia enriquecedora en su respectivo idioma, rodeados de un entorno académico y cultural diverso. Este enfoque garantiza una experiencia internacional y personalizada.</a:t>
            </a:r>
          </a:p>
        </p:txBody>
      </p:sp>
      <p:sp>
        <p:nvSpPr>
          <p:cNvPr name="TextBox 17" id="17"/>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8" id="18"/>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9" id="19"/>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20" id="20"/>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1" id="21"/>
          <p:cNvSpPr txBox="true"/>
          <p:nvPr/>
        </p:nvSpPr>
        <p:spPr>
          <a:xfrm rot="0">
            <a:off x="225477" y="218481"/>
            <a:ext cx="4987948" cy="2163894"/>
          </a:xfrm>
          <a:prstGeom prst="rect">
            <a:avLst/>
          </a:prstGeom>
        </p:spPr>
        <p:txBody>
          <a:bodyPr anchor="t" rtlCol="false" tIns="0" lIns="0" bIns="0" rIns="0">
            <a:spAutoFit/>
          </a:bodyPr>
          <a:lstStyle/>
          <a:p>
            <a:pPr algn="just">
              <a:lnSpc>
                <a:spcPts val="3210"/>
              </a:lnSpc>
            </a:pPr>
            <a:r>
              <a:rPr lang="en-US" b="true" sz="1899">
                <a:solidFill>
                  <a:srgbClr val="179992"/>
                </a:solidFill>
                <a:latin typeface="Montserrat Bold"/>
                <a:ea typeface="Montserrat Bold"/>
                <a:cs typeface="Montserrat Bold"/>
                <a:sym typeface="Montserrat Bold"/>
              </a:rPr>
              <a:t>DIPLOMA UNIVERSITARIO </a:t>
            </a:r>
          </a:p>
          <a:p>
            <a:pPr algn="just">
              <a:lnSpc>
                <a:spcPts val="2366"/>
              </a:lnSpc>
            </a:pPr>
            <a:r>
              <a:rPr lang="en-US" sz="1400">
                <a:solidFill>
                  <a:srgbClr val="575756"/>
                </a:solidFill>
                <a:latin typeface="Montserrat"/>
                <a:ea typeface="Montserrat"/>
                <a:cs typeface="Montserrat"/>
                <a:sym typeface="Montserrat"/>
              </a:rPr>
              <a:t>Al finalizar el máster, los estudiantes reciben la una Acreditación como Terapeutas Psicoexpresivos MTP©, que les otorga un reconocimiento internacional en el campo de las terapias creativas y pueden acceder a un Diploma Universitario con 60 créditos ECTS. </a:t>
            </a:r>
          </a:p>
          <a:p>
            <a:pPr algn="just">
              <a:lnSpc>
                <a:spcPts val="2366"/>
              </a:lnSpc>
            </a:pPr>
          </a:p>
        </p:txBody>
      </p:sp>
      <p:sp>
        <p:nvSpPr>
          <p:cNvPr name="TextBox 22" id="22"/>
          <p:cNvSpPr txBox="true"/>
          <p:nvPr/>
        </p:nvSpPr>
        <p:spPr>
          <a:xfrm rot="0">
            <a:off x="2754476" y="2404651"/>
            <a:ext cx="4628722" cy="1549100"/>
          </a:xfrm>
          <a:prstGeom prst="rect">
            <a:avLst/>
          </a:prstGeom>
        </p:spPr>
        <p:txBody>
          <a:bodyPr anchor="t" rtlCol="false" tIns="0" lIns="0" bIns="0" rIns="0">
            <a:spAutoFit/>
          </a:bodyPr>
          <a:lstStyle/>
          <a:p>
            <a:pPr algn="l">
              <a:lnSpc>
                <a:spcPts val="2534"/>
              </a:lnSpc>
            </a:pPr>
            <a:r>
              <a:rPr lang="en-US" sz="1400">
                <a:solidFill>
                  <a:srgbClr val="F39200"/>
                </a:solidFill>
                <a:latin typeface="Montaser Arabic"/>
                <a:ea typeface="Montaser Arabic"/>
                <a:cs typeface="Montaser Arabic"/>
                <a:sym typeface="Montaser Arabic"/>
              </a:rPr>
              <a:t>Sé parte de una formación única, que te abrirá puertas como especialista en un modelo terapéutico pionero y reconocido a nivel internacional. ¡Conviértete en un referente de innovación y excelencia en terapias psicoexpresivas!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7715" y="10083635"/>
            <a:ext cx="8418113" cy="927205"/>
            <a:chOff x="0" y="0"/>
            <a:chExt cx="3016862" cy="332289"/>
          </a:xfrm>
        </p:grpSpPr>
        <p:sp>
          <p:nvSpPr>
            <p:cNvPr name="Freeform 3" id="3"/>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4" id="4"/>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5" id="5"/>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7" id="7"/>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8" id="8"/>
          <p:cNvSpPr/>
          <p:nvPr/>
        </p:nvSpPr>
        <p:spPr>
          <a:xfrm flipH="false" flipV="false" rot="0">
            <a:off x="-201601" y="3114392"/>
            <a:ext cx="1855774" cy="1915707"/>
          </a:xfrm>
          <a:custGeom>
            <a:avLst/>
            <a:gdLst/>
            <a:ahLst/>
            <a:cxnLst/>
            <a:rect r="r" b="b" t="t" l="l"/>
            <a:pathLst>
              <a:path h="1915707" w="1855774">
                <a:moveTo>
                  <a:pt x="0" y="0"/>
                </a:moveTo>
                <a:lnTo>
                  <a:pt x="1855773" y="0"/>
                </a:lnTo>
                <a:lnTo>
                  <a:pt x="1855773" y="1915708"/>
                </a:lnTo>
                <a:lnTo>
                  <a:pt x="0" y="1915708"/>
                </a:lnTo>
                <a:lnTo>
                  <a:pt x="0" y="0"/>
                </a:lnTo>
                <a:close/>
              </a:path>
            </a:pathLst>
          </a:custGeom>
          <a:blipFill>
            <a:blip r:embed="rId8">
              <a:alphaModFix amt="12000"/>
              <a:extLst>
                <a:ext uri="{96DAC541-7B7A-43D3-8B79-37D633B846F1}">
                  <asvg:svgBlip xmlns:asvg="http://schemas.microsoft.com/office/drawing/2016/SVG/main" r:embed="rId9"/>
                </a:ext>
              </a:extLst>
            </a:blip>
            <a:stretch>
              <a:fillRect l="-35181" t="0" r="0" b="-30952"/>
            </a:stretch>
          </a:blipFill>
        </p:spPr>
      </p:sp>
      <p:sp>
        <p:nvSpPr>
          <p:cNvPr name="Freeform 9" id="9"/>
          <p:cNvSpPr/>
          <p:nvPr/>
        </p:nvSpPr>
        <p:spPr>
          <a:xfrm flipH="true" flipV="true" rot="0">
            <a:off x="5336723" y="-574646"/>
            <a:ext cx="2661291" cy="2661291"/>
          </a:xfrm>
          <a:custGeom>
            <a:avLst/>
            <a:gdLst/>
            <a:ahLst/>
            <a:cxnLst/>
            <a:rect r="r" b="b" t="t" l="l"/>
            <a:pathLst>
              <a:path h="2661291" w="2661291">
                <a:moveTo>
                  <a:pt x="2661291" y="2661292"/>
                </a:moveTo>
                <a:lnTo>
                  <a:pt x="0" y="2661292"/>
                </a:lnTo>
                <a:lnTo>
                  <a:pt x="0" y="0"/>
                </a:lnTo>
                <a:lnTo>
                  <a:pt x="2661291" y="0"/>
                </a:lnTo>
                <a:lnTo>
                  <a:pt x="2661291" y="2661292"/>
                </a:lnTo>
                <a:close/>
              </a:path>
            </a:pathLst>
          </a:custGeom>
          <a:blipFill>
            <a:blip r:embed="rId8">
              <a:alphaModFix amt="12000"/>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1" id="11"/>
          <p:cNvSpPr/>
          <p:nvPr/>
        </p:nvSpPr>
        <p:spPr>
          <a:xfrm flipH="true" flipV="true" rot="5400000">
            <a:off x="5336723" y="7624812"/>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8">
              <a:alphaModFix amt="12000"/>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3939946" y="-131758"/>
            <a:ext cx="3855600" cy="5330323"/>
            <a:chOff x="-12700" y="0"/>
            <a:chExt cx="275590" cy="381000"/>
          </a:xfrm>
        </p:grpSpPr>
        <p:sp>
          <p:nvSpPr>
            <p:cNvPr name="Freeform 13" id="13"/>
            <p:cNvSpPr/>
            <p:nvPr/>
          </p:nvSpPr>
          <p:spPr>
            <a:xfrm flipH="false" flipV="false" rot="0">
              <a:off x="0" y="0"/>
              <a:ext cx="275590" cy="381000"/>
            </a:xfrm>
            <a:custGeom>
              <a:avLst/>
              <a:gdLst/>
              <a:ahLst/>
              <a:cxnLst/>
              <a:rect r="r" b="b" t="t" l="l"/>
              <a:pathLst>
                <a:path h="381000" w="275590">
                  <a:moveTo>
                    <a:pt x="81280" y="16510"/>
                  </a:moveTo>
                  <a:lnTo>
                    <a:pt x="97790" y="6350"/>
                  </a:lnTo>
                  <a:cubicBezTo>
                    <a:pt x="97790" y="6350"/>
                    <a:pt x="105410" y="11430"/>
                    <a:pt x="114300" y="11430"/>
                  </a:cubicBezTo>
                  <a:cubicBezTo>
                    <a:pt x="121920" y="11430"/>
                    <a:pt x="152400" y="0"/>
                    <a:pt x="152400" y="0"/>
                  </a:cubicBezTo>
                  <a:cubicBezTo>
                    <a:pt x="152400" y="0"/>
                    <a:pt x="171450" y="17780"/>
                    <a:pt x="177800" y="16510"/>
                  </a:cubicBezTo>
                  <a:cubicBezTo>
                    <a:pt x="182880" y="15240"/>
                    <a:pt x="204470" y="12700"/>
                    <a:pt x="209550" y="12700"/>
                  </a:cubicBezTo>
                  <a:cubicBezTo>
                    <a:pt x="214630" y="12700"/>
                    <a:pt x="220980" y="8890"/>
                    <a:pt x="223520" y="8890"/>
                  </a:cubicBezTo>
                  <a:cubicBezTo>
                    <a:pt x="226060" y="8890"/>
                    <a:pt x="254000" y="33020"/>
                    <a:pt x="254000" y="35560"/>
                  </a:cubicBezTo>
                  <a:cubicBezTo>
                    <a:pt x="254000" y="38100"/>
                    <a:pt x="254000" y="36830"/>
                    <a:pt x="254000" y="41910"/>
                  </a:cubicBezTo>
                  <a:cubicBezTo>
                    <a:pt x="254000" y="48260"/>
                    <a:pt x="251460" y="54610"/>
                    <a:pt x="254000" y="55880"/>
                  </a:cubicBezTo>
                  <a:cubicBezTo>
                    <a:pt x="256540" y="57150"/>
                    <a:pt x="256540" y="77470"/>
                    <a:pt x="259080" y="82550"/>
                  </a:cubicBezTo>
                  <a:cubicBezTo>
                    <a:pt x="262890" y="88900"/>
                    <a:pt x="252730" y="238760"/>
                    <a:pt x="254000" y="241300"/>
                  </a:cubicBezTo>
                  <a:cubicBezTo>
                    <a:pt x="255270" y="243840"/>
                    <a:pt x="260350" y="256540"/>
                    <a:pt x="260350" y="256540"/>
                  </a:cubicBezTo>
                  <a:lnTo>
                    <a:pt x="256540" y="259080"/>
                  </a:lnTo>
                  <a:cubicBezTo>
                    <a:pt x="256540" y="259080"/>
                    <a:pt x="256540" y="264160"/>
                    <a:pt x="257810" y="276860"/>
                  </a:cubicBezTo>
                  <a:cubicBezTo>
                    <a:pt x="259080" y="289560"/>
                    <a:pt x="262890" y="336550"/>
                    <a:pt x="269240" y="345440"/>
                  </a:cubicBezTo>
                  <a:cubicBezTo>
                    <a:pt x="275590" y="354330"/>
                    <a:pt x="269240" y="372110"/>
                    <a:pt x="269240" y="372110"/>
                  </a:cubicBezTo>
                  <a:lnTo>
                    <a:pt x="256540" y="381000"/>
                  </a:lnTo>
                  <a:cubicBezTo>
                    <a:pt x="256540" y="381000"/>
                    <a:pt x="232410" y="370840"/>
                    <a:pt x="229870" y="372110"/>
                  </a:cubicBezTo>
                  <a:cubicBezTo>
                    <a:pt x="227330" y="372110"/>
                    <a:pt x="207010" y="375920"/>
                    <a:pt x="199390" y="377190"/>
                  </a:cubicBezTo>
                  <a:cubicBezTo>
                    <a:pt x="191770" y="377190"/>
                    <a:pt x="175260" y="373380"/>
                    <a:pt x="175260" y="373380"/>
                  </a:cubicBezTo>
                  <a:cubicBezTo>
                    <a:pt x="175260" y="373380"/>
                    <a:pt x="167640" y="375920"/>
                    <a:pt x="121920" y="374650"/>
                  </a:cubicBezTo>
                  <a:cubicBezTo>
                    <a:pt x="76200" y="373380"/>
                    <a:pt x="63500" y="370840"/>
                    <a:pt x="52070" y="372110"/>
                  </a:cubicBezTo>
                  <a:lnTo>
                    <a:pt x="33020" y="372110"/>
                  </a:lnTo>
                  <a:lnTo>
                    <a:pt x="16510" y="364490"/>
                  </a:lnTo>
                  <a:lnTo>
                    <a:pt x="16510" y="351790"/>
                  </a:lnTo>
                  <a:cubicBezTo>
                    <a:pt x="16510" y="351790"/>
                    <a:pt x="15240" y="335280"/>
                    <a:pt x="20320" y="335280"/>
                  </a:cubicBezTo>
                  <a:cubicBezTo>
                    <a:pt x="25400" y="335280"/>
                    <a:pt x="35560" y="322580"/>
                    <a:pt x="35560" y="320040"/>
                  </a:cubicBezTo>
                  <a:cubicBezTo>
                    <a:pt x="35560" y="317500"/>
                    <a:pt x="50800" y="288290"/>
                    <a:pt x="50800" y="288290"/>
                  </a:cubicBezTo>
                  <a:lnTo>
                    <a:pt x="44450" y="287020"/>
                  </a:lnTo>
                  <a:lnTo>
                    <a:pt x="63500" y="269240"/>
                  </a:lnTo>
                  <a:lnTo>
                    <a:pt x="49530" y="250190"/>
                  </a:lnTo>
                  <a:cubicBezTo>
                    <a:pt x="49530" y="250190"/>
                    <a:pt x="40640" y="208280"/>
                    <a:pt x="20320" y="198120"/>
                  </a:cubicBezTo>
                  <a:cubicBezTo>
                    <a:pt x="0" y="187960"/>
                    <a:pt x="25400" y="157480"/>
                    <a:pt x="26670" y="152400"/>
                  </a:cubicBezTo>
                  <a:cubicBezTo>
                    <a:pt x="27940" y="148590"/>
                    <a:pt x="39370" y="134620"/>
                    <a:pt x="39370" y="134620"/>
                  </a:cubicBezTo>
                  <a:lnTo>
                    <a:pt x="41910" y="106680"/>
                  </a:lnTo>
                  <a:cubicBezTo>
                    <a:pt x="41910" y="106680"/>
                    <a:pt x="73660" y="68580"/>
                    <a:pt x="64770" y="46990"/>
                  </a:cubicBezTo>
                  <a:cubicBezTo>
                    <a:pt x="55880" y="25400"/>
                    <a:pt x="50800" y="15240"/>
                    <a:pt x="50800" y="15240"/>
                  </a:cubicBezTo>
                  <a:lnTo>
                    <a:pt x="81280" y="16510"/>
                  </a:lnTo>
                  <a:close/>
                </a:path>
              </a:pathLst>
            </a:custGeom>
            <a:blipFill>
              <a:blip r:embed="rId12"/>
              <a:stretch>
                <a:fillRect l="0" t="-20151" r="0" b="-20151"/>
              </a:stretch>
            </a:blipFill>
          </p:spPr>
        </p:sp>
      </p:grpSp>
      <p:sp>
        <p:nvSpPr>
          <p:cNvPr name="TextBox 14" id="14"/>
          <p:cNvSpPr txBox="true"/>
          <p:nvPr/>
        </p:nvSpPr>
        <p:spPr>
          <a:xfrm rot="0">
            <a:off x="267048" y="228724"/>
            <a:ext cx="6860697" cy="6140063"/>
          </a:xfrm>
          <a:prstGeom prst="rect">
            <a:avLst/>
          </a:prstGeom>
        </p:spPr>
        <p:txBody>
          <a:bodyPr anchor="t" rtlCol="false" tIns="0" lIns="0" bIns="0" rIns="0">
            <a:spAutoFit/>
          </a:bodyPr>
          <a:lstStyle/>
          <a:p>
            <a:pPr algn="l">
              <a:lnSpc>
                <a:spcPts val="3320"/>
              </a:lnSpc>
            </a:pPr>
            <a:r>
              <a:rPr lang="en-US" sz="2000" b="true">
                <a:solidFill>
                  <a:srgbClr val="179992"/>
                </a:solidFill>
                <a:latin typeface="Montserrat Bold"/>
                <a:ea typeface="Montserrat Bold"/>
                <a:cs typeface="Montserrat Bold"/>
                <a:sym typeface="Montserrat Bold"/>
              </a:rPr>
              <a:t>RECURSOS PSICOEXPRESSIVOS</a:t>
            </a:r>
          </a:p>
          <a:p>
            <a:pPr algn="l">
              <a:lnSpc>
                <a:spcPts val="2157"/>
              </a:lnSpc>
            </a:pPr>
            <a:r>
              <a:rPr lang="en-US" sz="1299" b="true">
                <a:solidFill>
                  <a:srgbClr val="575756"/>
                </a:solidFill>
                <a:latin typeface="Montserrat Bold"/>
                <a:ea typeface="Montserrat Bold"/>
                <a:cs typeface="Montserrat Bold"/>
                <a:sym typeface="Montserrat Bold"/>
              </a:rPr>
              <a:t>Prepárate para aprender  </a:t>
            </a:r>
            <a:r>
              <a:rPr lang="en-US" b="true" sz="1299" i="true" u="sng">
                <a:solidFill>
                  <a:srgbClr val="575756"/>
                </a:solidFill>
                <a:latin typeface="Montserrat Bold Italics"/>
                <a:ea typeface="Montserrat Bold Italics"/>
                <a:cs typeface="Montserrat Bold Italics"/>
                <a:sym typeface="Montserrat Bold Italics"/>
              </a:rPr>
              <a:t>44 Recursos entre ellos:</a:t>
            </a:r>
          </a:p>
          <a:p>
            <a:pPr algn="just">
              <a:lnSpc>
                <a:spcPts val="2603"/>
              </a:lnSpc>
            </a:pPr>
            <a:r>
              <a:rPr lang="en-US" sz="1399">
                <a:solidFill>
                  <a:srgbClr val="575756"/>
                </a:solidFill>
                <a:latin typeface="Montserrat"/>
                <a:ea typeface="Montserrat"/>
                <a:cs typeface="Montserrat"/>
                <a:sym typeface="Montserrat"/>
              </a:rPr>
              <a:t>• Máscaras y marionetas proyectivas</a:t>
            </a:r>
          </a:p>
          <a:p>
            <a:pPr algn="just">
              <a:lnSpc>
                <a:spcPts val="2603"/>
              </a:lnSpc>
            </a:pPr>
            <a:r>
              <a:rPr lang="en-US" sz="1399">
                <a:solidFill>
                  <a:srgbClr val="575756"/>
                </a:solidFill>
                <a:latin typeface="Montserrat"/>
                <a:ea typeface="Montserrat"/>
                <a:cs typeface="Montserrat"/>
                <a:sym typeface="Montserrat"/>
              </a:rPr>
              <a:t>• Danzaterapia, movimiento auténtico</a:t>
            </a:r>
          </a:p>
          <a:p>
            <a:pPr algn="just">
              <a:lnSpc>
                <a:spcPts val="2603"/>
              </a:lnSpc>
            </a:pPr>
            <a:r>
              <a:rPr lang="en-US" sz="1399">
                <a:solidFill>
                  <a:srgbClr val="575756"/>
                </a:solidFill>
                <a:latin typeface="Montserrat"/>
                <a:ea typeface="Montserrat"/>
                <a:cs typeface="Montserrat"/>
                <a:sym typeface="Montserrat"/>
              </a:rPr>
              <a:t>• Exploración de la luz y oscuridad</a:t>
            </a:r>
          </a:p>
          <a:p>
            <a:pPr algn="just">
              <a:lnSpc>
                <a:spcPts val="2603"/>
              </a:lnSpc>
            </a:pPr>
            <a:r>
              <a:rPr lang="en-US" sz="1399">
                <a:solidFill>
                  <a:srgbClr val="575756"/>
                </a:solidFill>
                <a:latin typeface="Montserrat"/>
                <a:ea typeface="Montserrat"/>
                <a:cs typeface="Montserrat"/>
                <a:sym typeface="Montserrat"/>
              </a:rPr>
              <a:t>• Bodypaint y cartografía corporal</a:t>
            </a:r>
          </a:p>
          <a:p>
            <a:pPr algn="just">
              <a:lnSpc>
                <a:spcPts val="2603"/>
              </a:lnSpc>
            </a:pPr>
            <a:r>
              <a:rPr lang="en-US" sz="1399">
                <a:solidFill>
                  <a:srgbClr val="575756"/>
                </a:solidFill>
                <a:latin typeface="Montserrat"/>
                <a:ea typeface="Montserrat"/>
                <a:cs typeface="Montserrat"/>
                <a:sym typeface="Montserrat"/>
              </a:rPr>
              <a:t>• Contoterapia y escritura creativa</a:t>
            </a:r>
          </a:p>
          <a:p>
            <a:pPr algn="just">
              <a:lnSpc>
                <a:spcPts val="2603"/>
              </a:lnSpc>
            </a:pPr>
            <a:r>
              <a:rPr lang="en-US" sz="1399">
                <a:solidFill>
                  <a:srgbClr val="575756"/>
                </a:solidFill>
                <a:latin typeface="Montserrat"/>
                <a:ea typeface="Montserrat"/>
                <a:cs typeface="Montserrat"/>
                <a:sym typeface="Montserrat"/>
              </a:rPr>
              <a:t>• Clown y risoterapia creativa</a:t>
            </a:r>
          </a:p>
          <a:p>
            <a:pPr algn="just">
              <a:lnSpc>
                <a:spcPts val="2603"/>
              </a:lnSpc>
            </a:pPr>
            <a:r>
              <a:rPr lang="en-US" sz="1399">
                <a:solidFill>
                  <a:srgbClr val="575756"/>
                </a:solidFill>
                <a:latin typeface="Montserrat"/>
                <a:ea typeface="Montserrat"/>
                <a:cs typeface="Montserrat"/>
                <a:sym typeface="Montserrat"/>
              </a:rPr>
              <a:t>• Ludoterapia y terapia del juego</a:t>
            </a:r>
          </a:p>
          <a:p>
            <a:pPr algn="just">
              <a:lnSpc>
                <a:spcPts val="2603"/>
              </a:lnSpc>
            </a:pPr>
            <a:r>
              <a:rPr lang="en-US" sz="1399">
                <a:solidFill>
                  <a:srgbClr val="575756"/>
                </a:solidFill>
                <a:latin typeface="Montserrat"/>
                <a:ea typeface="Montserrat"/>
                <a:cs typeface="Montserrat"/>
                <a:sym typeface="Montserrat"/>
              </a:rPr>
              <a:t>• Sandplay (caja de arena)</a:t>
            </a:r>
          </a:p>
          <a:p>
            <a:pPr algn="just">
              <a:lnSpc>
                <a:spcPts val="2603"/>
              </a:lnSpc>
            </a:pPr>
            <a:r>
              <a:rPr lang="en-US" sz="1399">
                <a:solidFill>
                  <a:srgbClr val="575756"/>
                </a:solidFill>
                <a:latin typeface="Montserrat"/>
                <a:ea typeface="Montserrat"/>
                <a:cs typeface="Montserrat"/>
                <a:sym typeface="Montserrat"/>
              </a:rPr>
              <a:t>• Mindfulness y técnicas de land art</a:t>
            </a:r>
          </a:p>
          <a:p>
            <a:pPr algn="just">
              <a:lnSpc>
                <a:spcPts val="2603"/>
              </a:lnSpc>
            </a:pPr>
            <a:r>
              <a:rPr lang="en-US" sz="1399">
                <a:solidFill>
                  <a:srgbClr val="575756"/>
                </a:solidFill>
                <a:latin typeface="Montserrat"/>
                <a:ea typeface="Montserrat"/>
                <a:cs typeface="Montserrat"/>
                <a:sym typeface="Montserrat"/>
              </a:rPr>
              <a:t>• Música terapéutica</a:t>
            </a:r>
          </a:p>
          <a:p>
            <a:pPr algn="just">
              <a:lnSpc>
                <a:spcPts val="2603"/>
              </a:lnSpc>
            </a:pPr>
            <a:r>
              <a:rPr lang="en-US" sz="1399">
                <a:solidFill>
                  <a:srgbClr val="575756"/>
                </a:solidFill>
                <a:latin typeface="Montserrat"/>
                <a:ea typeface="Montserrat"/>
                <a:cs typeface="Montserrat"/>
                <a:sym typeface="Montserrat"/>
              </a:rPr>
              <a:t>• Percusión corporal</a:t>
            </a:r>
          </a:p>
          <a:p>
            <a:pPr algn="just">
              <a:lnSpc>
                <a:spcPts val="2603"/>
              </a:lnSpc>
            </a:pPr>
            <a:r>
              <a:rPr lang="en-US" sz="1399">
                <a:solidFill>
                  <a:srgbClr val="575756"/>
                </a:solidFill>
                <a:latin typeface="Montserrat"/>
                <a:ea typeface="Montserrat"/>
                <a:cs typeface="Montserrat"/>
                <a:sym typeface="Montserrat"/>
              </a:rPr>
              <a:t>• Recursos psicoplásticos: pintura</a:t>
            </a:r>
          </a:p>
          <a:p>
            <a:pPr algn="just">
              <a:lnSpc>
                <a:spcPts val="2603"/>
              </a:lnSpc>
            </a:pPr>
            <a:r>
              <a:rPr lang="en-US" sz="1399">
                <a:solidFill>
                  <a:srgbClr val="575756"/>
                </a:solidFill>
                <a:latin typeface="Montserrat"/>
                <a:ea typeface="Montserrat"/>
                <a:cs typeface="Montserrat"/>
                <a:sym typeface="Montserrat"/>
              </a:rPr>
              <a:t>• Arcilla, escultura, collage y dibujo</a:t>
            </a:r>
          </a:p>
          <a:p>
            <a:pPr algn="just">
              <a:lnSpc>
                <a:spcPts val="2603"/>
              </a:lnSpc>
            </a:pPr>
            <a:r>
              <a:rPr lang="en-US" sz="1399">
                <a:solidFill>
                  <a:srgbClr val="575756"/>
                </a:solidFill>
                <a:latin typeface="Montserrat"/>
                <a:ea typeface="Montserrat"/>
                <a:cs typeface="Montserrat"/>
                <a:sym typeface="Montserrat"/>
              </a:rPr>
              <a:t>• Teatro de sombras y teatro negro</a:t>
            </a:r>
          </a:p>
          <a:p>
            <a:pPr algn="just">
              <a:lnSpc>
                <a:spcPts val="2603"/>
              </a:lnSpc>
            </a:pPr>
            <a:r>
              <a:rPr lang="en-US" sz="1399">
                <a:solidFill>
                  <a:srgbClr val="575756"/>
                </a:solidFill>
                <a:latin typeface="Montserrat"/>
                <a:ea typeface="Montserrat"/>
                <a:cs typeface="Montserrat"/>
                <a:sym typeface="Montserrat"/>
              </a:rPr>
              <a:t>• Poesía terapéutica y texto dramático</a:t>
            </a:r>
          </a:p>
          <a:p>
            <a:pPr algn="just">
              <a:lnSpc>
                <a:spcPts val="2603"/>
              </a:lnSpc>
            </a:pPr>
            <a:r>
              <a:rPr lang="en-US" b="true" sz="1399">
                <a:solidFill>
                  <a:srgbClr val="575756"/>
                </a:solidFill>
                <a:latin typeface="Montserrat Bold"/>
                <a:ea typeface="Montserrat Bold"/>
                <a:cs typeface="Montserrat Bold"/>
                <a:sym typeface="Montserrat Bold"/>
              </a:rPr>
              <a:t>y mucho más</a:t>
            </a:r>
          </a:p>
          <a:p>
            <a:pPr algn="just">
              <a:lnSpc>
                <a:spcPts val="2323"/>
              </a:lnSpc>
            </a:pPr>
          </a:p>
        </p:txBody>
      </p:sp>
      <p:sp>
        <p:nvSpPr>
          <p:cNvPr name="Freeform 15" id="15"/>
          <p:cNvSpPr/>
          <p:nvPr/>
        </p:nvSpPr>
        <p:spPr>
          <a:xfrm flipH="true" flipV="true" rot="289311">
            <a:off x="4001418" y="4208958"/>
            <a:ext cx="4267537" cy="1642282"/>
          </a:xfrm>
          <a:custGeom>
            <a:avLst/>
            <a:gdLst/>
            <a:ahLst/>
            <a:cxnLst/>
            <a:rect r="r" b="b" t="t" l="l"/>
            <a:pathLst>
              <a:path h="1642282" w="4267537">
                <a:moveTo>
                  <a:pt x="4267537" y="1642283"/>
                </a:moveTo>
                <a:lnTo>
                  <a:pt x="0" y="1642283"/>
                </a:lnTo>
                <a:lnTo>
                  <a:pt x="0" y="0"/>
                </a:lnTo>
                <a:lnTo>
                  <a:pt x="4267537" y="0"/>
                </a:lnTo>
                <a:lnTo>
                  <a:pt x="4267537" y="1642283"/>
                </a:lnTo>
                <a:close/>
              </a:path>
            </a:pathLst>
          </a:custGeom>
          <a:blipFill>
            <a:blip r:embed="rId13"/>
            <a:stretch>
              <a:fillRect l="0" t="-980" r="0" b="-980"/>
            </a:stretch>
          </a:blipFill>
        </p:spPr>
      </p:sp>
      <p:sp>
        <p:nvSpPr>
          <p:cNvPr name="TextBox 16" id="16"/>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7" id="17"/>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8" id="18"/>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19" id="19"/>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0" id="20"/>
          <p:cNvSpPr txBox="true"/>
          <p:nvPr/>
        </p:nvSpPr>
        <p:spPr>
          <a:xfrm rot="0">
            <a:off x="219705" y="6602436"/>
            <a:ext cx="7120591" cy="3549265"/>
          </a:xfrm>
          <a:prstGeom prst="rect">
            <a:avLst/>
          </a:prstGeom>
        </p:spPr>
        <p:txBody>
          <a:bodyPr anchor="t" rtlCol="false" tIns="0" lIns="0" bIns="0" rIns="0">
            <a:spAutoFit/>
          </a:bodyPr>
          <a:lstStyle/>
          <a:p>
            <a:pPr algn="just">
              <a:lnSpc>
                <a:spcPts val="3553"/>
              </a:lnSpc>
            </a:pPr>
            <a:r>
              <a:rPr lang="en-US" sz="1900" b="true">
                <a:solidFill>
                  <a:srgbClr val="179992"/>
                </a:solidFill>
                <a:latin typeface="Montserrat Bold"/>
                <a:ea typeface="Montserrat Bold"/>
                <a:cs typeface="Montserrat Bold"/>
                <a:sym typeface="Montserrat Bold"/>
              </a:rPr>
              <a:t>ACREDITACIÓN COMO TERAPEUTA PSICOEXPRESIVO©</a:t>
            </a:r>
          </a:p>
          <a:p>
            <a:pPr algn="just">
              <a:lnSpc>
                <a:spcPts val="2617"/>
              </a:lnSpc>
            </a:pPr>
            <a:r>
              <a:rPr lang="en-US" sz="1399">
                <a:solidFill>
                  <a:srgbClr val="575756"/>
                </a:solidFill>
                <a:latin typeface="Montserrat"/>
                <a:ea typeface="Montserrat"/>
                <a:cs typeface="Montserrat"/>
                <a:sym typeface="Montserrat"/>
              </a:rPr>
              <a:t>Esta acreditación, un distintivo exclusivo de la Clínica-Escuela de Terapia del Instituto IASE, es mucho más que un título. Representa la culminación de un viaje transformador que te capacita no solo como profesional, sino como agente de cambio en el mundo.</a:t>
            </a:r>
          </a:p>
          <a:p>
            <a:pPr algn="just">
              <a:lnSpc>
                <a:spcPts val="2617"/>
              </a:lnSpc>
            </a:pPr>
            <a:r>
              <a:rPr lang="en-US" sz="1399">
                <a:solidFill>
                  <a:srgbClr val="575756"/>
                </a:solidFill>
                <a:latin typeface="Montserrat"/>
                <a:ea typeface="Montserrat"/>
                <a:cs typeface="Montserrat"/>
                <a:sym typeface="Montserrat"/>
              </a:rPr>
              <a:t>Con esta acreditación en tus manos, estarás no solo certificado, sino reconocido internacionalmente como experto en un enfoque pionero en las terapias creativas. Esta distinción es la llave para abrir nuevas puertas en tu carrera, permitiéndote transformar vidas y expandir tus horizontes profesionales. </a:t>
            </a:r>
          </a:p>
          <a:p>
            <a:pPr algn="just">
              <a:lnSpc>
                <a:spcPts val="2057"/>
              </a:lnSpc>
            </a:pPr>
          </a:p>
          <a:p>
            <a:pPr algn="just">
              <a:lnSpc>
                <a:spcPts val="2057"/>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21598" y="5720759"/>
            <a:ext cx="4702045" cy="4971241"/>
            <a:chOff x="0" y="0"/>
            <a:chExt cx="4845008" cy="5122389"/>
          </a:xfrm>
        </p:grpSpPr>
        <p:sp>
          <p:nvSpPr>
            <p:cNvPr name="Freeform 3" id="3"/>
            <p:cNvSpPr/>
            <p:nvPr/>
          </p:nvSpPr>
          <p:spPr>
            <a:xfrm flipH="false" flipV="false" rot="0">
              <a:off x="-12700" y="-2540"/>
              <a:ext cx="4861518" cy="5126199"/>
            </a:xfrm>
            <a:custGeom>
              <a:avLst/>
              <a:gdLst/>
              <a:ahLst/>
              <a:cxnLst/>
              <a:rect r="r" b="b" t="t" l="l"/>
              <a:pathLst>
                <a:path h="5126199" w="4861518">
                  <a:moveTo>
                    <a:pt x="4840122" y="2511983"/>
                  </a:moveTo>
                  <a:cubicBezTo>
                    <a:pt x="4844518" y="2507758"/>
                    <a:pt x="4848915" y="2505646"/>
                    <a:pt x="4851846" y="2499309"/>
                  </a:cubicBezTo>
                  <a:cubicBezTo>
                    <a:pt x="4854777" y="2495084"/>
                    <a:pt x="4860248" y="2488747"/>
                    <a:pt x="4860248" y="2482410"/>
                  </a:cubicBezTo>
                  <a:cubicBezTo>
                    <a:pt x="4860248" y="2478185"/>
                    <a:pt x="4854777" y="2471848"/>
                    <a:pt x="4851846" y="2467624"/>
                  </a:cubicBezTo>
                  <a:lnTo>
                    <a:pt x="4838656" y="2448613"/>
                  </a:lnTo>
                  <a:cubicBezTo>
                    <a:pt x="4841587" y="2444388"/>
                    <a:pt x="4847449" y="2442276"/>
                    <a:pt x="4847449" y="2435939"/>
                  </a:cubicBezTo>
                  <a:cubicBezTo>
                    <a:pt x="4850381" y="2419040"/>
                    <a:pt x="4854777" y="2402142"/>
                    <a:pt x="4854777" y="2385243"/>
                  </a:cubicBezTo>
                  <a:cubicBezTo>
                    <a:pt x="4854777" y="2376794"/>
                    <a:pt x="4844518" y="2370457"/>
                    <a:pt x="4838656" y="2359895"/>
                  </a:cubicBezTo>
                  <a:cubicBezTo>
                    <a:pt x="4844518" y="2359895"/>
                    <a:pt x="4847449" y="2359895"/>
                    <a:pt x="4851846" y="2357783"/>
                  </a:cubicBezTo>
                  <a:lnTo>
                    <a:pt x="4851846" y="2351446"/>
                  </a:lnTo>
                  <a:lnTo>
                    <a:pt x="4838656" y="2351446"/>
                  </a:lnTo>
                  <a:cubicBezTo>
                    <a:pt x="4829863" y="2342997"/>
                    <a:pt x="4821070" y="2326098"/>
                    <a:pt x="4818139" y="2328210"/>
                  </a:cubicBezTo>
                  <a:cubicBezTo>
                    <a:pt x="4802018" y="2340884"/>
                    <a:pt x="4802018" y="2323986"/>
                    <a:pt x="4799087" y="2311312"/>
                  </a:cubicBezTo>
                  <a:cubicBezTo>
                    <a:pt x="4793225" y="2313424"/>
                    <a:pt x="4787363" y="2315536"/>
                    <a:pt x="4782967" y="2313424"/>
                  </a:cubicBezTo>
                  <a:cubicBezTo>
                    <a:pt x="4772708" y="2311312"/>
                    <a:pt x="4762449" y="2304975"/>
                    <a:pt x="4752191" y="2304975"/>
                  </a:cubicBezTo>
                  <a:cubicBezTo>
                    <a:pt x="4739001" y="2302862"/>
                    <a:pt x="4724346" y="2302862"/>
                    <a:pt x="4709690" y="2300750"/>
                  </a:cubicBezTo>
                  <a:cubicBezTo>
                    <a:pt x="4687708" y="2296526"/>
                    <a:pt x="4665725" y="2292301"/>
                    <a:pt x="4643742" y="2288076"/>
                  </a:cubicBezTo>
                  <a:cubicBezTo>
                    <a:pt x="4642277" y="2288076"/>
                    <a:pt x="4639346" y="2292301"/>
                    <a:pt x="4637880" y="2292301"/>
                  </a:cubicBezTo>
                  <a:cubicBezTo>
                    <a:pt x="4626156" y="2290189"/>
                    <a:pt x="4614432" y="2288076"/>
                    <a:pt x="4604173" y="2283852"/>
                  </a:cubicBezTo>
                  <a:cubicBezTo>
                    <a:pt x="4601242" y="2281739"/>
                    <a:pt x="4599777" y="2271177"/>
                    <a:pt x="4599777" y="2266953"/>
                  </a:cubicBezTo>
                  <a:cubicBezTo>
                    <a:pt x="4615897" y="2250054"/>
                    <a:pt x="4632018" y="2233156"/>
                    <a:pt x="4642277" y="2222594"/>
                  </a:cubicBezTo>
                  <a:cubicBezTo>
                    <a:pt x="4654000" y="2220482"/>
                    <a:pt x="4661328" y="2218369"/>
                    <a:pt x="4671587" y="2218369"/>
                  </a:cubicBezTo>
                  <a:cubicBezTo>
                    <a:pt x="4662794" y="2201471"/>
                    <a:pt x="4656932" y="2193022"/>
                    <a:pt x="4649604" y="2180348"/>
                  </a:cubicBezTo>
                  <a:cubicBezTo>
                    <a:pt x="4645208" y="2182460"/>
                    <a:pt x="4640811" y="2184572"/>
                    <a:pt x="4633483" y="2188797"/>
                  </a:cubicBezTo>
                  <a:cubicBezTo>
                    <a:pt x="4633483" y="2178235"/>
                    <a:pt x="4633483" y="2167674"/>
                    <a:pt x="4634949" y="2167674"/>
                  </a:cubicBezTo>
                  <a:cubicBezTo>
                    <a:pt x="4640811" y="2165561"/>
                    <a:pt x="4649604" y="2163449"/>
                    <a:pt x="4654000" y="2167674"/>
                  </a:cubicBezTo>
                  <a:cubicBezTo>
                    <a:pt x="4659863" y="2174011"/>
                    <a:pt x="4662794" y="2184572"/>
                    <a:pt x="4668656" y="2197246"/>
                  </a:cubicBezTo>
                  <a:cubicBezTo>
                    <a:pt x="4671587" y="2197246"/>
                    <a:pt x="4677449" y="2199358"/>
                    <a:pt x="4683311" y="2199358"/>
                  </a:cubicBezTo>
                  <a:cubicBezTo>
                    <a:pt x="4681846" y="2171898"/>
                    <a:pt x="4681846" y="2171898"/>
                    <a:pt x="4665725" y="2131764"/>
                  </a:cubicBezTo>
                  <a:cubicBezTo>
                    <a:pt x="4686242" y="2131764"/>
                    <a:pt x="4692104" y="2123315"/>
                    <a:pt x="4687708" y="2093742"/>
                  </a:cubicBezTo>
                  <a:cubicBezTo>
                    <a:pt x="4700897" y="2091630"/>
                    <a:pt x="4715552" y="2089518"/>
                    <a:pt x="4728742" y="2089518"/>
                  </a:cubicBezTo>
                  <a:cubicBezTo>
                    <a:pt x="4727277" y="2085293"/>
                    <a:pt x="4724346" y="2076844"/>
                    <a:pt x="4722880" y="2070507"/>
                  </a:cubicBezTo>
                  <a:cubicBezTo>
                    <a:pt x="4728742" y="2072619"/>
                    <a:pt x="4733139" y="2074731"/>
                    <a:pt x="4736070" y="2076844"/>
                  </a:cubicBezTo>
                  <a:cubicBezTo>
                    <a:pt x="4737535" y="2066282"/>
                    <a:pt x="4737535" y="2055720"/>
                    <a:pt x="4739001" y="2047271"/>
                  </a:cubicBezTo>
                  <a:cubicBezTo>
                    <a:pt x="4740466" y="2036709"/>
                    <a:pt x="4741932" y="2024036"/>
                    <a:pt x="4743397" y="2013474"/>
                  </a:cubicBezTo>
                  <a:cubicBezTo>
                    <a:pt x="4743397" y="2009249"/>
                    <a:pt x="4741932" y="2002912"/>
                    <a:pt x="4743397" y="1996575"/>
                  </a:cubicBezTo>
                  <a:cubicBezTo>
                    <a:pt x="4747794" y="1979677"/>
                    <a:pt x="4749259" y="1954329"/>
                    <a:pt x="4744863" y="1941655"/>
                  </a:cubicBezTo>
                  <a:cubicBezTo>
                    <a:pt x="4747794" y="1937430"/>
                    <a:pt x="4749259" y="1931093"/>
                    <a:pt x="4749259" y="1926869"/>
                  </a:cubicBezTo>
                  <a:cubicBezTo>
                    <a:pt x="4749259" y="1909970"/>
                    <a:pt x="4749259" y="1890959"/>
                    <a:pt x="4747794" y="1874060"/>
                  </a:cubicBezTo>
                  <a:cubicBezTo>
                    <a:pt x="4746329" y="1857162"/>
                    <a:pt x="4744863" y="1842376"/>
                    <a:pt x="4743397" y="1825477"/>
                  </a:cubicBezTo>
                  <a:cubicBezTo>
                    <a:pt x="4741932" y="1821252"/>
                    <a:pt x="4741932" y="1817028"/>
                    <a:pt x="4743397" y="1810691"/>
                  </a:cubicBezTo>
                  <a:cubicBezTo>
                    <a:pt x="4747794" y="1793792"/>
                    <a:pt x="4750725" y="1776893"/>
                    <a:pt x="4741932" y="1759995"/>
                  </a:cubicBezTo>
                  <a:cubicBezTo>
                    <a:pt x="4739001" y="1755770"/>
                    <a:pt x="4740466" y="1745208"/>
                    <a:pt x="4741932" y="1738872"/>
                  </a:cubicBezTo>
                  <a:cubicBezTo>
                    <a:pt x="4746329" y="1715636"/>
                    <a:pt x="4737535" y="1696625"/>
                    <a:pt x="4721415" y="1692400"/>
                  </a:cubicBezTo>
                  <a:lnTo>
                    <a:pt x="4715552" y="1692400"/>
                  </a:lnTo>
                  <a:cubicBezTo>
                    <a:pt x="4717018" y="1686063"/>
                    <a:pt x="4718484" y="1683951"/>
                    <a:pt x="4719949" y="1679726"/>
                  </a:cubicBezTo>
                  <a:cubicBezTo>
                    <a:pt x="4715552" y="1677614"/>
                    <a:pt x="4711156" y="1677614"/>
                    <a:pt x="4708225" y="1673390"/>
                  </a:cubicBezTo>
                  <a:cubicBezTo>
                    <a:pt x="4705294" y="1671277"/>
                    <a:pt x="4703828" y="1664940"/>
                    <a:pt x="4700897" y="1662828"/>
                  </a:cubicBezTo>
                  <a:cubicBezTo>
                    <a:pt x="4689173" y="1654379"/>
                    <a:pt x="4675983" y="1645929"/>
                    <a:pt x="4662794" y="1637480"/>
                  </a:cubicBezTo>
                  <a:cubicBezTo>
                    <a:pt x="4658397" y="1635368"/>
                    <a:pt x="4652535" y="1635368"/>
                    <a:pt x="4648138" y="1635368"/>
                  </a:cubicBezTo>
                  <a:cubicBezTo>
                    <a:pt x="4645208" y="1637480"/>
                    <a:pt x="4643742" y="1629031"/>
                    <a:pt x="4640811" y="1629031"/>
                  </a:cubicBezTo>
                  <a:cubicBezTo>
                    <a:pt x="4620294" y="1622694"/>
                    <a:pt x="4599777" y="1618469"/>
                    <a:pt x="4579259" y="1610020"/>
                  </a:cubicBezTo>
                  <a:cubicBezTo>
                    <a:pt x="4563139" y="1601570"/>
                    <a:pt x="4544087" y="1618469"/>
                    <a:pt x="4527966" y="1601570"/>
                  </a:cubicBezTo>
                  <a:cubicBezTo>
                    <a:pt x="4526500" y="1599458"/>
                    <a:pt x="4523569" y="1603683"/>
                    <a:pt x="4522104" y="1603683"/>
                  </a:cubicBezTo>
                  <a:cubicBezTo>
                    <a:pt x="4508914" y="1599458"/>
                    <a:pt x="4497190" y="1610020"/>
                    <a:pt x="4484001" y="1603683"/>
                  </a:cubicBezTo>
                  <a:cubicBezTo>
                    <a:pt x="4470810" y="1597346"/>
                    <a:pt x="4456156" y="1595233"/>
                    <a:pt x="4450293" y="1576222"/>
                  </a:cubicBezTo>
                  <a:cubicBezTo>
                    <a:pt x="4444431" y="1557212"/>
                    <a:pt x="4440035" y="1538201"/>
                    <a:pt x="4440035" y="1519190"/>
                  </a:cubicBezTo>
                  <a:cubicBezTo>
                    <a:pt x="4441500" y="1495954"/>
                    <a:pt x="4448828" y="1470606"/>
                    <a:pt x="4420983" y="1474831"/>
                  </a:cubicBezTo>
                  <a:cubicBezTo>
                    <a:pt x="4422449" y="1470606"/>
                    <a:pt x="4422449" y="1466382"/>
                    <a:pt x="4423914" y="1464269"/>
                  </a:cubicBezTo>
                  <a:cubicBezTo>
                    <a:pt x="4338914" y="1451595"/>
                    <a:pt x="4253914" y="1441034"/>
                    <a:pt x="4170379" y="1428360"/>
                  </a:cubicBezTo>
                  <a:cubicBezTo>
                    <a:pt x="4167448" y="1413573"/>
                    <a:pt x="4164517" y="1396675"/>
                    <a:pt x="4161586" y="1373439"/>
                  </a:cubicBezTo>
                  <a:cubicBezTo>
                    <a:pt x="4177707" y="1398787"/>
                    <a:pt x="4192362" y="1413573"/>
                    <a:pt x="4212879" y="1411461"/>
                  </a:cubicBezTo>
                  <a:cubicBezTo>
                    <a:pt x="4214345" y="1394562"/>
                    <a:pt x="4212879" y="1381889"/>
                    <a:pt x="4201155" y="1371327"/>
                  </a:cubicBezTo>
                  <a:cubicBezTo>
                    <a:pt x="4199689" y="1369215"/>
                    <a:pt x="4198224" y="1360765"/>
                    <a:pt x="4199689" y="1356541"/>
                  </a:cubicBezTo>
                  <a:cubicBezTo>
                    <a:pt x="4205552" y="1335417"/>
                    <a:pt x="4211414" y="1316407"/>
                    <a:pt x="4215810" y="1297396"/>
                  </a:cubicBezTo>
                  <a:cubicBezTo>
                    <a:pt x="4221672" y="1303732"/>
                    <a:pt x="4226069" y="1307957"/>
                    <a:pt x="4231931" y="1312182"/>
                  </a:cubicBezTo>
                  <a:lnTo>
                    <a:pt x="4234862" y="1307957"/>
                  </a:lnTo>
                  <a:lnTo>
                    <a:pt x="4217276" y="1269935"/>
                  </a:lnTo>
                  <a:cubicBezTo>
                    <a:pt x="4229000" y="1274160"/>
                    <a:pt x="4239259" y="1276272"/>
                    <a:pt x="4252448" y="1280497"/>
                  </a:cubicBezTo>
                  <a:cubicBezTo>
                    <a:pt x="4248052" y="1267823"/>
                    <a:pt x="4243655" y="1259374"/>
                    <a:pt x="4243655" y="1259374"/>
                  </a:cubicBezTo>
                  <a:cubicBezTo>
                    <a:pt x="4250983" y="1250924"/>
                    <a:pt x="4258310" y="1242475"/>
                    <a:pt x="4268569" y="1231914"/>
                  </a:cubicBezTo>
                  <a:cubicBezTo>
                    <a:pt x="4268569" y="1229801"/>
                    <a:pt x="4270035" y="1217127"/>
                    <a:pt x="4274431" y="1215015"/>
                  </a:cubicBezTo>
                  <a:cubicBezTo>
                    <a:pt x="4283224" y="1208678"/>
                    <a:pt x="4286155" y="1219239"/>
                    <a:pt x="4289086" y="1229801"/>
                  </a:cubicBezTo>
                  <a:cubicBezTo>
                    <a:pt x="4290552" y="1236138"/>
                    <a:pt x="4299345" y="1238250"/>
                    <a:pt x="4305207" y="1240363"/>
                  </a:cubicBezTo>
                  <a:cubicBezTo>
                    <a:pt x="4311069" y="1242475"/>
                    <a:pt x="4318396" y="1242475"/>
                    <a:pt x="4325724" y="1240363"/>
                  </a:cubicBezTo>
                  <a:cubicBezTo>
                    <a:pt x="4337449" y="1240363"/>
                    <a:pt x="4349173" y="1238250"/>
                    <a:pt x="4365293" y="1236138"/>
                  </a:cubicBezTo>
                  <a:cubicBezTo>
                    <a:pt x="4353569" y="1231914"/>
                    <a:pt x="4344776" y="1227689"/>
                    <a:pt x="4337449" y="1225576"/>
                  </a:cubicBezTo>
                  <a:cubicBezTo>
                    <a:pt x="4337449" y="1223464"/>
                    <a:pt x="4337449" y="1221352"/>
                    <a:pt x="4335983" y="1219239"/>
                  </a:cubicBezTo>
                  <a:cubicBezTo>
                    <a:pt x="4347707" y="1215015"/>
                    <a:pt x="4359432" y="1210790"/>
                    <a:pt x="4369690" y="1206566"/>
                  </a:cubicBezTo>
                  <a:cubicBezTo>
                    <a:pt x="4381414" y="1210790"/>
                    <a:pt x="4391673" y="1217127"/>
                    <a:pt x="4400466" y="1221352"/>
                  </a:cubicBezTo>
                  <a:cubicBezTo>
                    <a:pt x="4403397" y="1259374"/>
                    <a:pt x="4420983" y="1227689"/>
                    <a:pt x="4431242" y="1231914"/>
                  </a:cubicBezTo>
                  <a:cubicBezTo>
                    <a:pt x="4428311" y="1223464"/>
                    <a:pt x="4423914" y="1215015"/>
                    <a:pt x="4419517" y="1204453"/>
                  </a:cubicBezTo>
                  <a:cubicBezTo>
                    <a:pt x="4438569" y="1208678"/>
                    <a:pt x="4457621" y="1208678"/>
                    <a:pt x="4470810" y="1229801"/>
                  </a:cubicBezTo>
                  <a:cubicBezTo>
                    <a:pt x="4472276" y="1231914"/>
                    <a:pt x="4478138" y="1229801"/>
                    <a:pt x="4481070" y="1227689"/>
                  </a:cubicBezTo>
                  <a:cubicBezTo>
                    <a:pt x="4485466" y="1229801"/>
                    <a:pt x="4492793" y="1234026"/>
                    <a:pt x="4495724" y="1231914"/>
                  </a:cubicBezTo>
                  <a:cubicBezTo>
                    <a:pt x="4500121" y="1225576"/>
                    <a:pt x="4500121" y="1215015"/>
                    <a:pt x="4504518" y="1202341"/>
                  </a:cubicBezTo>
                  <a:cubicBezTo>
                    <a:pt x="4514776" y="1227689"/>
                    <a:pt x="4525035" y="1212903"/>
                    <a:pt x="4535294" y="1202341"/>
                  </a:cubicBezTo>
                  <a:cubicBezTo>
                    <a:pt x="4533828" y="1208678"/>
                    <a:pt x="4533828" y="1212903"/>
                    <a:pt x="4533828" y="1212903"/>
                  </a:cubicBezTo>
                  <a:cubicBezTo>
                    <a:pt x="4542622" y="1219239"/>
                    <a:pt x="4549949" y="1223464"/>
                    <a:pt x="4560207" y="1229801"/>
                  </a:cubicBezTo>
                  <a:cubicBezTo>
                    <a:pt x="4567535" y="1225576"/>
                    <a:pt x="4576328" y="1210790"/>
                    <a:pt x="4589518" y="1225576"/>
                  </a:cubicBezTo>
                  <a:cubicBezTo>
                    <a:pt x="4590983" y="1227689"/>
                    <a:pt x="4596845" y="1223464"/>
                    <a:pt x="4601242" y="1223464"/>
                  </a:cubicBezTo>
                  <a:cubicBezTo>
                    <a:pt x="4605639" y="1221352"/>
                    <a:pt x="4608570" y="1221352"/>
                    <a:pt x="4610035" y="1219239"/>
                  </a:cubicBezTo>
                  <a:cubicBezTo>
                    <a:pt x="4612966" y="1204453"/>
                    <a:pt x="4614432" y="1191779"/>
                    <a:pt x="4618828" y="1179105"/>
                  </a:cubicBezTo>
                  <a:cubicBezTo>
                    <a:pt x="4623225" y="1166431"/>
                    <a:pt x="4621759" y="1153757"/>
                    <a:pt x="4612966" y="1149533"/>
                  </a:cubicBezTo>
                  <a:cubicBezTo>
                    <a:pt x="4610035" y="1147421"/>
                    <a:pt x="4607104" y="1147421"/>
                    <a:pt x="4605639" y="1145308"/>
                  </a:cubicBezTo>
                  <a:cubicBezTo>
                    <a:pt x="4618828" y="1126297"/>
                    <a:pt x="4630553" y="1113623"/>
                    <a:pt x="4649604" y="1122073"/>
                  </a:cubicBezTo>
                  <a:cubicBezTo>
                    <a:pt x="4654000" y="1124185"/>
                    <a:pt x="4659863" y="1115736"/>
                    <a:pt x="4667191" y="1109399"/>
                  </a:cubicBezTo>
                  <a:cubicBezTo>
                    <a:pt x="4662794" y="1103062"/>
                    <a:pt x="4659863" y="1100949"/>
                    <a:pt x="4656932" y="1098837"/>
                  </a:cubicBezTo>
                  <a:cubicBezTo>
                    <a:pt x="4668656" y="1062928"/>
                    <a:pt x="4687708" y="1086163"/>
                    <a:pt x="4705294" y="1086163"/>
                  </a:cubicBezTo>
                  <a:cubicBezTo>
                    <a:pt x="4699432" y="1079826"/>
                    <a:pt x="4696501" y="1073489"/>
                    <a:pt x="4693570" y="1071377"/>
                  </a:cubicBezTo>
                  <a:cubicBezTo>
                    <a:pt x="4702363" y="1065040"/>
                    <a:pt x="4711156" y="1060815"/>
                    <a:pt x="4718484" y="1054478"/>
                  </a:cubicBezTo>
                  <a:cubicBezTo>
                    <a:pt x="4719949" y="1046029"/>
                    <a:pt x="4718484" y="1037580"/>
                    <a:pt x="4719949" y="1033355"/>
                  </a:cubicBezTo>
                  <a:cubicBezTo>
                    <a:pt x="4727277" y="1016456"/>
                    <a:pt x="4722880" y="1003782"/>
                    <a:pt x="4711156" y="995333"/>
                  </a:cubicBezTo>
                  <a:cubicBezTo>
                    <a:pt x="4706759" y="991108"/>
                    <a:pt x="4702363" y="982659"/>
                    <a:pt x="4699432" y="976322"/>
                  </a:cubicBezTo>
                  <a:cubicBezTo>
                    <a:pt x="4703828" y="976322"/>
                    <a:pt x="4709690" y="974210"/>
                    <a:pt x="4715552" y="974210"/>
                  </a:cubicBezTo>
                  <a:lnTo>
                    <a:pt x="4715552" y="948862"/>
                  </a:lnTo>
                  <a:cubicBezTo>
                    <a:pt x="4718484" y="948862"/>
                    <a:pt x="4721415" y="948862"/>
                    <a:pt x="4724346" y="950974"/>
                  </a:cubicBezTo>
                  <a:cubicBezTo>
                    <a:pt x="4725811" y="925626"/>
                    <a:pt x="4727277" y="900278"/>
                    <a:pt x="4730208" y="872818"/>
                  </a:cubicBezTo>
                  <a:cubicBezTo>
                    <a:pt x="4714087" y="860144"/>
                    <a:pt x="4722880" y="845358"/>
                    <a:pt x="4731673" y="826347"/>
                  </a:cubicBezTo>
                  <a:cubicBezTo>
                    <a:pt x="4731673" y="826347"/>
                    <a:pt x="4728742" y="824235"/>
                    <a:pt x="4725811" y="824235"/>
                  </a:cubicBezTo>
                  <a:cubicBezTo>
                    <a:pt x="4727277" y="815785"/>
                    <a:pt x="4730208" y="807336"/>
                    <a:pt x="4731673" y="798887"/>
                  </a:cubicBezTo>
                  <a:cubicBezTo>
                    <a:pt x="4734604" y="781988"/>
                    <a:pt x="4730208" y="779876"/>
                    <a:pt x="4717018" y="788325"/>
                  </a:cubicBezTo>
                  <a:cubicBezTo>
                    <a:pt x="4715552" y="784100"/>
                    <a:pt x="4714087" y="777764"/>
                    <a:pt x="4711156" y="773539"/>
                  </a:cubicBezTo>
                  <a:cubicBezTo>
                    <a:pt x="4709690" y="775651"/>
                    <a:pt x="4709690" y="777764"/>
                    <a:pt x="4708225" y="779876"/>
                  </a:cubicBezTo>
                  <a:cubicBezTo>
                    <a:pt x="4702363" y="777764"/>
                    <a:pt x="4697966" y="773539"/>
                    <a:pt x="4692104" y="771426"/>
                  </a:cubicBezTo>
                  <a:cubicBezTo>
                    <a:pt x="4662794" y="754528"/>
                    <a:pt x="4632018" y="758753"/>
                    <a:pt x="4602707" y="756640"/>
                  </a:cubicBezTo>
                  <a:cubicBezTo>
                    <a:pt x="4598311" y="756640"/>
                    <a:pt x="4592449" y="762977"/>
                    <a:pt x="4588052" y="762977"/>
                  </a:cubicBezTo>
                  <a:cubicBezTo>
                    <a:pt x="4570466" y="760865"/>
                    <a:pt x="4554345" y="752416"/>
                    <a:pt x="4538225" y="750303"/>
                  </a:cubicBezTo>
                  <a:cubicBezTo>
                    <a:pt x="4516242" y="748191"/>
                    <a:pt x="4494259" y="748191"/>
                    <a:pt x="4472276" y="748191"/>
                  </a:cubicBezTo>
                  <a:cubicBezTo>
                    <a:pt x="4456156" y="748191"/>
                    <a:pt x="4453225" y="735517"/>
                    <a:pt x="4454690" y="718618"/>
                  </a:cubicBezTo>
                  <a:cubicBezTo>
                    <a:pt x="4460552" y="712281"/>
                    <a:pt x="4466414" y="699607"/>
                    <a:pt x="4466414" y="697495"/>
                  </a:cubicBezTo>
                  <a:cubicBezTo>
                    <a:pt x="4447363" y="676372"/>
                    <a:pt x="4464948" y="661586"/>
                    <a:pt x="4469345" y="644687"/>
                  </a:cubicBezTo>
                  <a:cubicBezTo>
                    <a:pt x="4467880" y="602440"/>
                    <a:pt x="4466414" y="560194"/>
                    <a:pt x="4464948" y="515835"/>
                  </a:cubicBezTo>
                  <a:cubicBezTo>
                    <a:pt x="4467880" y="513723"/>
                    <a:pt x="4473742" y="511610"/>
                    <a:pt x="4478138" y="509498"/>
                  </a:cubicBezTo>
                  <a:cubicBezTo>
                    <a:pt x="4476673" y="503161"/>
                    <a:pt x="4473742" y="496824"/>
                    <a:pt x="4473742" y="490487"/>
                  </a:cubicBezTo>
                  <a:cubicBezTo>
                    <a:pt x="4478138" y="465139"/>
                    <a:pt x="4479604" y="439791"/>
                    <a:pt x="4460552" y="420781"/>
                  </a:cubicBezTo>
                  <a:cubicBezTo>
                    <a:pt x="4469345" y="412331"/>
                    <a:pt x="4476673" y="405994"/>
                    <a:pt x="4485466" y="397545"/>
                  </a:cubicBezTo>
                  <a:cubicBezTo>
                    <a:pt x="4484001" y="395433"/>
                    <a:pt x="4482535" y="391208"/>
                    <a:pt x="4482535" y="389096"/>
                  </a:cubicBezTo>
                  <a:cubicBezTo>
                    <a:pt x="4482535" y="386983"/>
                    <a:pt x="4481070" y="386983"/>
                    <a:pt x="4479604" y="386983"/>
                  </a:cubicBezTo>
                  <a:cubicBezTo>
                    <a:pt x="4464948" y="386983"/>
                    <a:pt x="4459087" y="382759"/>
                    <a:pt x="4457621" y="361635"/>
                  </a:cubicBezTo>
                  <a:cubicBezTo>
                    <a:pt x="4457621" y="357411"/>
                    <a:pt x="4457621" y="351074"/>
                    <a:pt x="4460552" y="346849"/>
                  </a:cubicBezTo>
                  <a:cubicBezTo>
                    <a:pt x="4466414" y="340512"/>
                    <a:pt x="4472276" y="334175"/>
                    <a:pt x="4479604" y="329950"/>
                  </a:cubicBezTo>
                  <a:cubicBezTo>
                    <a:pt x="4482535" y="327838"/>
                    <a:pt x="4488397" y="329950"/>
                    <a:pt x="4491328" y="332063"/>
                  </a:cubicBezTo>
                  <a:cubicBezTo>
                    <a:pt x="4507449" y="344737"/>
                    <a:pt x="4508914" y="344737"/>
                    <a:pt x="4511846" y="317277"/>
                  </a:cubicBezTo>
                  <a:cubicBezTo>
                    <a:pt x="4514776" y="319389"/>
                    <a:pt x="4517707" y="321501"/>
                    <a:pt x="4522104" y="323614"/>
                  </a:cubicBezTo>
                  <a:cubicBezTo>
                    <a:pt x="4520638" y="315164"/>
                    <a:pt x="4520638" y="308827"/>
                    <a:pt x="4517707" y="302490"/>
                  </a:cubicBezTo>
                  <a:cubicBezTo>
                    <a:pt x="4517707" y="300378"/>
                    <a:pt x="4514776" y="298266"/>
                    <a:pt x="4511846" y="296153"/>
                  </a:cubicBezTo>
                  <a:cubicBezTo>
                    <a:pt x="4514776" y="294041"/>
                    <a:pt x="4517707" y="289816"/>
                    <a:pt x="4520638" y="291929"/>
                  </a:cubicBezTo>
                  <a:cubicBezTo>
                    <a:pt x="4535294" y="298266"/>
                    <a:pt x="4544087" y="283479"/>
                    <a:pt x="4554345" y="275030"/>
                  </a:cubicBezTo>
                  <a:cubicBezTo>
                    <a:pt x="4545552" y="258131"/>
                    <a:pt x="4536759" y="243345"/>
                    <a:pt x="4529431" y="226447"/>
                  </a:cubicBezTo>
                  <a:cubicBezTo>
                    <a:pt x="4541156" y="217997"/>
                    <a:pt x="4549949" y="213773"/>
                    <a:pt x="4558742" y="207436"/>
                  </a:cubicBezTo>
                  <a:cubicBezTo>
                    <a:pt x="4539690" y="160964"/>
                    <a:pt x="4539690" y="160964"/>
                    <a:pt x="4552880" y="141954"/>
                  </a:cubicBezTo>
                  <a:cubicBezTo>
                    <a:pt x="4552880" y="139841"/>
                    <a:pt x="4551414" y="137729"/>
                    <a:pt x="4551414" y="135617"/>
                  </a:cubicBezTo>
                  <a:cubicBezTo>
                    <a:pt x="4547018" y="137729"/>
                    <a:pt x="4541156" y="139841"/>
                    <a:pt x="4536759" y="144066"/>
                  </a:cubicBezTo>
                  <a:lnTo>
                    <a:pt x="4535294" y="141954"/>
                  </a:lnTo>
                  <a:cubicBezTo>
                    <a:pt x="4541156" y="133504"/>
                    <a:pt x="4547018" y="127167"/>
                    <a:pt x="4552880" y="118718"/>
                  </a:cubicBezTo>
                  <a:cubicBezTo>
                    <a:pt x="4552880" y="112381"/>
                    <a:pt x="4555811" y="97595"/>
                    <a:pt x="4552880" y="93370"/>
                  </a:cubicBezTo>
                  <a:cubicBezTo>
                    <a:pt x="4541156" y="78584"/>
                    <a:pt x="4554345" y="63798"/>
                    <a:pt x="4551414" y="49011"/>
                  </a:cubicBezTo>
                  <a:cubicBezTo>
                    <a:pt x="4549949" y="44787"/>
                    <a:pt x="4551414" y="34225"/>
                    <a:pt x="4549949" y="34225"/>
                  </a:cubicBezTo>
                  <a:cubicBezTo>
                    <a:pt x="4541156" y="27888"/>
                    <a:pt x="4530897" y="17326"/>
                    <a:pt x="4520638" y="17326"/>
                  </a:cubicBezTo>
                  <a:cubicBezTo>
                    <a:pt x="4497190" y="15214"/>
                    <a:pt x="4473742" y="19439"/>
                    <a:pt x="4450293" y="19439"/>
                  </a:cubicBezTo>
                  <a:lnTo>
                    <a:pt x="4375552" y="19439"/>
                  </a:lnTo>
                  <a:cubicBezTo>
                    <a:pt x="4357966" y="19439"/>
                    <a:pt x="4343310" y="13102"/>
                    <a:pt x="4325724" y="6765"/>
                  </a:cubicBezTo>
                  <a:cubicBezTo>
                    <a:pt x="4305207" y="0"/>
                    <a:pt x="4283224" y="4652"/>
                    <a:pt x="4261241" y="6765"/>
                  </a:cubicBezTo>
                  <a:cubicBezTo>
                    <a:pt x="4214345" y="8877"/>
                    <a:pt x="4167448" y="8877"/>
                    <a:pt x="4120552" y="10989"/>
                  </a:cubicBezTo>
                  <a:cubicBezTo>
                    <a:pt x="4098569" y="10989"/>
                    <a:pt x="4075120" y="15214"/>
                    <a:pt x="4053137" y="17326"/>
                  </a:cubicBezTo>
                  <a:cubicBezTo>
                    <a:pt x="4025293" y="19439"/>
                    <a:pt x="3997448" y="17326"/>
                    <a:pt x="3969603" y="19439"/>
                  </a:cubicBezTo>
                  <a:cubicBezTo>
                    <a:pt x="3940293" y="21551"/>
                    <a:pt x="3910982" y="25776"/>
                    <a:pt x="3881672" y="27888"/>
                  </a:cubicBezTo>
                  <a:cubicBezTo>
                    <a:pt x="3846500" y="30000"/>
                    <a:pt x="3811327" y="30000"/>
                    <a:pt x="3776154" y="32113"/>
                  </a:cubicBezTo>
                  <a:lnTo>
                    <a:pt x="3666240" y="38450"/>
                  </a:lnTo>
                  <a:cubicBezTo>
                    <a:pt x="3632534" y="40562"/>
                    <a:pt x="3600292" y="40562"/>
                    <a:pt x="3566585" y="40562"/>
                  </a:cubicBezTo>
                  <a:cubicBezTo>
                    <a:pt x="3541671" y="40562"/>
                    <a:pt x="3515292" y="42674"/>
                    <a:pt x="3490378" y="44787"/>
                  </a:cubicBezTo>
                  <a:lnTo>
                    <a:pt x="3415636" y="51124"/>
                  </a:lnTo>
                  <a:cubicBezTo>
                    <a:pt x="3398050" y="53236"/>
                    <a:pt x="3380464" y="53236"/>
                    <a:pt x="3361412" y="55348"/>
                  </a:cubicBezTo>
                  <a:cubicBezTo>
                    <a:pt x="3332102" y="57461"/>
                    <a:pt x="3302792" y="57461"/>
                    <a:pt x="3273481" y="59573"/>
                  </a:cubicBezTo>
                  <a:cubicBezTo>
                    <a:pt x="3239774" y="61685"/>
                    <a:pt x="3207533" y="65910"/>
                    <a:pt x="3175291" y="68022"/>
                  </a:cubicBezTo>
                  <a:cubicBezTo>
                    <a:pt x="3141584" y="72247"/>
                    <a:pt x="3109343" y="76471"/>
                    <a:pt x="3075636" y="80696"/>
                  </a:cubicBezTo>
                  <a:cubicBezTo>
                    <a:pt x="3062446" y="82808"/>
                    <a:pt x="3049257" y="82808"/>
                    <a:pt x="3034602" y="84921"/>
                  </a:cubicBezTo>
                  <a:lnTo>
                    <a:pt x="2992101" y="84921"/>
                  </a:lnTo>
                  <a:cubicBezTo>
                    <a:pt x="2943739" y="89145"/>
                    <a:pt x="2896843" y="95482"/>
                    <a:pt x="2848481" y="99707"/>
                  </a:cubicBezTo>
                  <a:cubicBezTo>
                    <a:pt x="2819170" y="101819"/>
                    <a:pt x="2788394" y="103932"/>
                    <a:pt x="2759084" y="108156"/>
                  </a:cubicBezTo>
                  <a:cubicBezTo>
                    <a:pt x="2741498" y="110269"/>
                    <a:pt x="2722446" y="114493"/>
                    <a:pt x="2704860" y="116606"/>
                  </a:cubicBezTo>
                  <a:lnTo>
                    <a:pt x="2586152" y="129280"/>
                  </a:lnTo>
                  <a:cubicBezTo>
                    <a:pt x="2561239" y="131392"/>
                    <a:pt x="2537790" y="139841"/>
                    <a:pt x="2514342" y="141954"/>
                  </a:cubicBezTo>
                  <a:cubicBezTo>
                    <a:pt x="2477704" y="146178"/>
                    <a:pt x="2439601" y="148291"/>
                    <a:pt x="2402962" y="152515"/>
                  </a:cubicBezTo>
                  <a:cubicBezTo>
                    <a:pt x="2394170" y="152515"/>
                    <a:pt x="2383911" y="154628"/>
                    <a:pt x="2375118" y="154628"/>
                  </a:cubicBezTo>
                  <a:cubicBezTo>
                    <a:pt x="2342876" y="158852"/>
                    <a:pt x="2312100" y="163077"/>
                    <a:pt x="2279859" y="167301"/>
                  </a:cubicBezTo>
                  <a:cubicBezTo>
                    <a:pt x="2262273" y="169414"/>
                    <a:pt x="2243221" y="173638"/>
                    <a:pt x="2225635" y="175751"/>
                  </a:cubicBezTo>
                  <a:cubicBezTo>
                    <a:pt x="2203652" y="177863"/>
                    <a:pt x="2181669" y="179975"/>
                    <a:pt x="2161152" y="182088"/>
                  </a:cubicBezTo>
                  <a:cubicBezTo>
                    <a:pt x="2120117" y="188425"/>
                    <a:pt x="2077617" y="194762"/>
                    <a:pt x="2036582" y="201099"/>
                  </a:cubicBezTo>
                  <a:cubicBezTo>
                    <a:pt x="2029255" y="203211"/>
                    <a:pt x="2023393" y="209548"/>
                    <a:pt x="2016065" y="209548"/>
                  </a:cubicBezTo>
                  <a:cubicBezTo>
                    <a:pt x="1982358" y="213773"/>
                    <a:pt x="1948651" y="213773"/>
                    <a:pt x="1916410" y="220110"/>
                  </a:cubicBezTo>
                  <a:cubicBezTo>
                    <a:pt x="1898824" y="224334"/>
                    <a:pt x="1879772" y="213773"/>
                    <a:pt x="1863651" y="234896"/>
                  </a:cubicBezTo>
                  <a:cubicBezTo>
                    <a:pt x="1857789" y="241233"/>
                    <a:pt x="1841668" y="230671"/>
                    <a:pt x="1831410" y="232784"/>
                  </a:cubicBezTo>
                  <a:cubicBezTo>
                    <a:pt x="1790375" y="239121"/>
                    <a:pt x="1749341" y="247570"/>
                    <a:pt x="1709772" y="253907"/>
                  </a:cubicBezTo>
                  <a:cubicBezTo>
                    <a:pt x="1677530" y="260244"/>
                    <a:pt x="1646754" y="264468"/>
                    <a:pt x="1614513" y="270805"/>
                  </a:cubicBezTo>
                  <a:cubicBezTo>
                    <a:pt x="1602789" y="272918"/>
                    <a:pt x="1591065" y="279255"/>
                    <a:pt x="1580806" y="281367"/>
                  </a:cubicBezTo>
                  <a:cubicBezTo>
                    <a:pt x="1551496" y="285592"/>
                    <a:pt x="1522185" y="289816"/>
                    <a:pt x="1494340" y="294041"/>
                  </a:cubicBezTo>
                  <a:cubicBezTo>
                    <a:pt x="1494340" y="302490"/>
                    <a:pt x="1494340" y="306715"/>
                    <a:pt x="1492875" y="310940"/>
                  </a:cubicBezTo>
                  <a:cubicBezTo>
                    <a:pt x="1489944" y="306715"/>
                    <a:pt x="1487013" y="300378"/>
                    <a:pt x="1484082" y="291929"/>
                  </a:cubicBezTo>
                  <a:cubicBezTo>
                    <a:pt x="1478220" y="315164"/>
                    <a:pt x="1466495" y="300378"/>
                    <a:pt x="1457702" y="302490"/>
                  </a:cubicBezTo>
                  <a:cubicBezTo>
                    <a:pt x="1441582" y="306715"/>
                    <a:pt x="1423995" y="313052"/>
                    <a:pt x="1407875" y="315164"/>
                  </a:cubicBezTo>
                  <a:cubicBezTo>
                    <a:pt x="1378564" y="321501"/>
                    <a:pt x="1349254" y="325726"/>
                    <a:pt x="1319943" y="329951"/>
                  </a:cubicBezTo>
                  <a:cubicBezTo>
                    <a:pt x="1295030" y="334175"/>
                    <a:pt x="1270116" y="342624"/>
                    <a:pt x="1245202" y="348961"/>
                  </a:cubicBezTo>
                  <a:cubicBezTo>
                    <a:pt x="1202702" y="359523"/>
                    <a:pt x="1158736" y="365860"/>
                    <a:pt x="1116236" y="376422"/>
                  </a:cubicBezTo>
                  <a:cubicBezTo>
                    <a:pt x="1086926" y="382759"/>
                    <a:pt x="1057615" y="393320"/>
                    <a:pt x="1026840" y="399657"/>
                  </a:cubicBezTo>
                  <a:cubicBezTo>
                    <a:pt x="996064" y="408107"/>
                    <a:pt x="963822" y="414444"/>
                    <a:pt x="933046" y="422893"/>
                  </a:cubicBezTo>
                  <a:cubicBezTo>
                    <a:pt x="911063" y="429230"/>
                    <a:pt x="889081" y="437679"/>
                    <a:pt x="867098" y="444016"/>
                  </a:cubicBezTo>
                  <a:cubicBezTo>
                    <a:pt x="823132" y="454578"/>
                    <a:pt x="777701" y="465139"/>
                    <a:pt x="733736" y="475701"/>
                  </a:cubicBezTo>
                  <a:cubicBezTo>
                    <a:pt x="717615" y="479926"/>
                    <a:pt x="702960" y="488375"/>
                    <a:pt x="686839" y="492600"/>
                  </a:cubicBezTo>
                  <a:cubicBezTo>
                    <a:pt x="658994" y="501049"/>
                    <a:pt x="631149" y="505274"/>
                    <a:pt x="603304" y="513723"/>
                  </a:cubicBezTo>
                  <a:cubicBezTo>
                    <a:pt x="582787" y="520060"/>
                    <a:pt x="563735" y="530621"/>
                    <a:pt x="544684" y="534846"/>
                  </a:cubicBezTo>
                  <a:cubicBezTo>
                    <a:pt x="503649" y="547520"/>
                    <a:pt x="462614" y="555969"/>
                    <a:pt x="421580" y="566531"/>
                  </a:cubicBezTo>
                  <a:cubicBezTo>
                    <a:pt x="403994" y="570756"/>
                    <a:pt x="386407" y="579205"/>
                    <a:pt x="368821" y="585542"/>
                  </a:cubicBezTo>
                  <a:cubicBezTo>
                    <a:pt x="340976" y="596104"/>
                    <a:pt x="311666" y="604553"/>
                    <a:pt x="283821" y="615114"/>
                  </a:cubicBezTo>
                  <a:cubicBezTo>
                    <a:pt x="276493" y="617227"/>
                    <a:pt x="269166" y="623564"/>
                    <a:pt x="260373" y="625676"/>
                  </a:cubicBezTo>
                  <a:cubicBezTo>
                    <a:pt x="251580" y="627788"/>
                    <a:pt x="242786" y="627788"/>
                    <a:pt x="233993" y="629901"/>
                  </a:cubicBezTo>
                  <a:cubicBezTo>
                    <a:pt x="216407" y="636238"/>
                    <a:pt x="198821" y="642575"/>
                    <a:pt x="182700" y="648912"/>
                  </a:cubicBezTo>
                  <a:cubicBezTo>
                    <a:pt x="147528" y="661586"/>
                    <a:pt x="129941" y="665810"/>
                    <a:pt x="113821" y="678484"/>
                  </a:cubicBezTo>
                  <a:cubicBezTo>
                    <a:pt x="99166" y="689046"/>
                    <a:pt x="78648" y="686934"/>
                    <a:pt x="72786" y="720731"/>
                  </a:cubicBezTo>
                  <a:cubicBezTo>
                    <a:pt x="69855" y="731292"/>
                    <a:pt x="62528" y="737629"/>
                    <a:pt x="75717" y="741854"/>
                  </a:cubicBezTo>
                  <a:cubicBezTo>
                    <a:pt x="77183" y="741854"/>
                    <a:pt x="80114" y="748191"/>
                    <a:pt x="78648" y="750303"/>
                  </a:cubicBezTo>
                  <a:cubicBezTo>
                    <a:pt x="75717" y="762977"/>
                    <a:pt x="72786" y="775651"/>
                    <a:pt x="69855" y="792550"/>
                  </a:cubicBezTo>
                  <a:cubicBezTo>
                    <a:pt x="69855" y="792550"/>
                    <a:pt x="72786" y="794662"/>
                    <a:pt x="75717" y="798887"/>
                  </a:cubicBezTo>
                  <a:cubicBezTo>
                    <a:pt x="66924" y="811561"/>
                    <a:pt x="66924" y="858032"/>
                    <a:pt x="72786" y="872818"/>
                  </a:cubicBezTo>
                  <a:cubicBezTo>
                    <a:pt x="75717" y="881267"/>
                    <a:pt x="77183" y="891829"/>
                    <a:pt x="78648" y="902391"/>
                  </a:cubicBezTo>
                  <a:cubicBezTo>
                    <a:pt x="61062" y="908728"/>
                    <a:pt x="81579" y="923514"/>
                    <a:pt x="75717" y="931963"/>
                  </a:cubicBezTo>
                  <a:cubicBezTo>
                    <a:pt x="78648" y="931963"/>
                    <a:pt x="81579" y="931963"/>
                    <a:pt x="85976" y="934076"/>
                  </a:cubicBezTo>
                  <a:cubicBezTo>
                    <a:pt x="83045" y="940413"/>
                    <a:pt x="80114" y="944637"/>
                    <a:pt x="78648" y="946750"/>
                  </a:cubicBezTo>
                  <a:cubicBezTo>
                    <a:pt x="81579" y="950974"/>
                    <a:pt x="85976" y="953087"/>
                    <a:pt x="88907" y="957311"/>
                  </a:cubicBezTo>
                  <a:cubicBezTo>
                    <a:pt x="72786" y="988996"/>
                    <a:pt x="72786" y="1003782"/>
                    <a:pt x="91838" y="1031243"/>
                  </a:cubicBezTo>
                  <a:cubicBezTo>
                    <a:pt x="93303" y="1033355"/>
                    <a:pt x="96235" y="1037580"/>
                    <a:pt x="96235" y="1039692"/>
                  </a:cubicBezTo>
                  <a:cubicBezTo>
                    <a:pt x="91838" y="1062928"/>
                    <a:pt x="93303" y="1084051"/>
                    <a:pt x="103562" y="1103062"/>
                  </a:cubicBezTo>
                  <a:cubicBezTo>
                    <a:pt x="103562" y="1103062"/>
                    <a:pt x="102097" y="1109399"/>
                    <a:pt x="99166" y="1113623"/>
                  </a:cubicBezTo>
                  <a:cubicBezTo>
                    <a:pt x="103562" y="1111511"/>
                    <a:pt x="106493" y="1109399"/>
                    <a:pt x="109424" y="1109399"/>
                  </a:cubicBezTo>
                  <a:lnTo>
                    <a:pt x="105028" y="1147421"/>
                  </a:lnTo>
                  <a:lnTo>
                    <a:pt x="121148" y="1147421"/>
                  </a:lnTo>
                  <a:cubicBezTo>
                    <a:pt x="125545" y="1155870"/>
                    <a:pt x="129941" y="1162207"/>
                    <a:pt x="129941" y="1164319"/>
                  </a:cubicBezTo>
                  <a:cubicBezTo>
                    <a:pt x="134338" y="1157982"/>
                    <a:pt x="137269" y="1155870"/>
                    <a:pt x="138735" y="1153757"/>
                  </a:cubicBezTo>
                  <a:cubicBezTo>
                    <a:pt x="146062" y="1170656"/>
                    <a:pt x="151924" y="1183330"/>
                    <a:pt x="156321" y="1196004"/>
                  </a:cubicBezTo>
                  <a:cubicBezTo>
                    <a:pt x="154855" y="1210790"/>
                    <a:pt x="151924" y="1223464"/>
                    <a:pt x="150459" y="1231914"/>
                  </a:cubicBezTo>
                  <a:cubicBezTo>
                    <a:pt x="143131" y="1231914"/>
                    <a:pt x="135804" y="1229801"/>
                    <a:pt x="131407" y="1234026"/>
                  </a:cubicBezTo>
                  <a:cubicBezTo>
                    <a:pt x="127010" y="1238250"/>
                    <a:pt x="127010" y="1248812"/>
                    <a:pt x="124079" y="1255149"/>
                  </a:cubicBezTo>
                  <a:cubicBezTo>
                    <a:pt x="124079" y="1257261"/>
                    <a:pt x="134338" y="1284722"/>
                    <a:pt x="132873" y="1286834"/>
                  </a:cubicBezTo>
                  <a:cubicBezTo>
                    <a:pt x="131407" y="1301620"/>
                    <a:pt x="128476" y="1316407"/>
                    <a:pt x="127010" y="1333305"/>
                  </a:cubicBezTo>
                  <a:cubicBezTo>
                    <a:pt x="132873" y="1339642"/>
                    <a:pt x="140200" y="1348091"/>
                    <a:pt x="146062" y="1354428"/>
                  </a:cubicBezTo>
                  <a:cubicBezTo>
                    <a:pt x="135804" y="1362878"/>
                    <a:pt x="128476" y="1371327"/>
                    <a:pt x="121148" y="1377664"/>
                  </a:cubicBezTo>
                  <a:cubicBezTo>
                    <a:pt x="124079" y="1379776"/>
                    <a:pt x="125545" y="1381889"/>
                    <a:pt x="128476" y="1384001"/>
                  </a:cubicBezTo>
                  <a:cubicBezTo>
                    <a:pt x="129941" y="1392450"/>
                    <a:pt x="132873" y="1400900"/>
                    <a:pt x="132873" y="1409349"/>
                  </a:cubicBezTo>
                  <a:cubicBezTo>
                    <a:pt x="132873" y="1417798"/>
                    <a:pt x="128476" y="1432584"/>
                    <a:pt x="131407" y="1434697"/>
                  </a:cubicBezTo>
                  <a:cubicBezTo>
                    <a:pt x="144597" y="1445258"/>
                    <a:pt x="137269" y="1476943"/>
                    <a:pt x="154855" y="1481168"/>
                  </a:cubicBezTo>
                  <a:cubicBezTo>
                    <a:pt x="156321" y="1481168"/>
                    <a:pt x="156321" y="1485393"/>
                    <a:pt x="159252" y="1489617"/>
                  </a:cubicBezTo>
                  <a:cubicBezTo>
                    <a:pt x="154855" y="1489617"/>
                    <a:pt x="151924" y="1489617"/>
                    <a:pt x="146062" y="1491729"/>
                  </a:cubicBezTo>
                  <a:cubicBezTo>
                    <a:pt x="162183" y="1508628"/>
                    <a:pt x="157786" y="1523414"/>
                    <a:pt x="151924" y="1536088"/>
                  </a:cubicBezTo>
                  <a:cubicBezTo>
                    <a:pt x="146062" y="1538201"/>
                    <a:pt x="141666" y="1540313"/>
                    <a:pt x="137269" y="1542425"/>
                  </a:cubicBezTo>
                  <a:cubicBezTo>
                    <a:pt x="138735" y="1546650"/>
                    <a:pt x="138735" y="1548762"/>
                    <a:pt x="140200" y="1552987"/>
                  </a:cubicBezTo>
                  <a:cubicBezTo>
                    <a:pt x="141666" y="1555099"/>
                    <a:pt x="148993" y="1582559"/>
                    <a:pt x="148993" y="1586784"/>
                  </a:cubicBezTo>
                  <a:cubicBezTo>
                    <a:pt x="146062" y="1597346"/>
                    <a:pt x="144597" y="1607907"/>
                    <a:pt x="143131" y="1618469"/>
                  </a:cubicBezTo>
                  <a:cubicBezTo>
                    <a:pt x="151924" y="1618469"/>
                    <a:pt x="159252" y="1620581"/>
                    <a:pt x="162183" y="1620581"/>
                  </a:cubicBezTo>
                  <a:cubicBezTo>
                    <a:pt x="159252" y="1622694"/>
                    <a:pt x="154855" y="1626918"/>
                    <a:pt x="151924" y="1629031"/>
                  </a:cubicBezTo>
                  <a:cubicBezTo>
                    <a:pt x="153390" y="1633255"/>
                    <a:pt x="154855" y="1637480"/>
                    <a:pt x="157786" y="1639592"/>
                  </a:cubicBezTo>
                  <a:cubicBezTo>
                    <a:pt x="169511" y="1637480"/>
                    <a:pt x="181235" y="1635368"/>
                    <a:pt x="194424" y="1633255"/>
                  </a:cubicBezTo>
                  <a:cubicBezTo>
                    <a:pt x="192959" y="1643817"/>
                    <a:pt x="191493" y="1652266"/>
                    <a:pt x="188562" y="1660716"/>
                  </a:cubicBezTo>
                  <a:cubicBezTo>
                    <a:pt x="195890" y="1660716"/>
                    <a:pt x="204683" y="1662828"/>
                    <a:pt x="212011" y="1662828"/>
                  </a:cubicBezTo>
                  <a:lnTo>
                    <a:pt x="212011" y="1673390"/>
                  </a:lnTo>
                  <a:cubicBezTo>
                    <a:pt x="201752" y="1675502"/>
                    <a:pt x="191493" y="1679726"/>
                    <a:pt x="182700" y="1681839"/>
                  </a:cubicBezTo>
                  <a:cubicBezTo>
                    <a:pt x="219338" y="1707187"/>
                    <a:pt x="253045" y="1683951"/>
                    <a:pt x="292614" y="1675502"/>
                  </a:cubicBezTo>
                  <a:cubicBezTo>
                    <a:pt x="299942" y="1686063"/>
                    <a:pt x="307269" y="1677614"/>
                    <a:pt x="313131" y="1660716"/>
                  </a:cubicBezTo>
                  <a:cubicBezTo>
                    <a:pt x="320459" y="1675502"/>
                    <a:pt x="326321" y="1671277"/>
                    <a:pt x="340976" y="1641705"/>
                  </a:cubicBezTo>
                  <a:cubicBezTo>
                    <a:pt x="342442" y="1641705"/>
                    <a:pt x="343907" y="1643817"/>
                    <a:pt x="345373" y="1643817"/>
                  </a:cubicBezTo>
                  <a:cubicBezTo>
                    <a:pt x="343907" y="1652266"/>
                    <a:pt x="340976" y="1658603"/>
                    <a:pt x="339511" y="1667053"/>
                  </a:cubicBezTo>
                  <a:cubicBezTo>
                    <a:pt x="348304" y="1662828"/>
                    <a:pt x="355632" y="1660716"/>
                    <a:pt x="364425" y="1656491"/>
                  </a:cubicBezTo>
                  <a:lnTo>
                    <a:pt x="395201" y="1650154"/>
                  </a:lnTo>
                  <a:cubicBezTo>
                    <a:pt x="411321" y="1645929"/>
                    <a:pt x="427442" y="1643817"/>
                    <a:pt x="442097" y="1639592"/>
                  </a:cubicBezTo>
                  <a:cubicBezTo>
                    <a:pt x="447959" y="1637480"/>
                    <a:pt x="453821" y="1631143"/>
                    <a:pt x="459683" y="1629031"/>
                  </a:cubicBezTo>
                  <a:cubicBezTo>
                    <a:pt x="465545" y="1626918"/>
                    <a:pt x="474339" y="1620581"/>
                    <a:pt x="477270" y="1624806"/>
                  </a:cubicBezTo>
                  <a:cubicBezTo>
                    <a:pt x="488994" y="1639592"/>
                    <a:pt x="499252" y="1656491"/>
                    <a:pt x="510977" y="1671277"/>
                  </a:cubicBezTo>
                  <a:cubicBezTo>
                    <a:pt x="512442" y="1667053"/>
                    <a:pt x="513908" y="1660716"/>
                    <a:pt x="513908" y="1660716"/>
                  </a:cubicBezTo>
                  <a:cubicBezTo>
                    <a:pt x="524166" y="1664940"/>
                    <a:pt x="531494" y="1667053"/>
                    <a:pt x="541753" y="1671277"/>
                  </a:cubicBezTo>
                  <a:cubicBezTo>
                    <a:pt x="543218" y="1677614"/>
                    <a:pt x="546149" y="1686063"/>
                    <a:pt x="546149" y="1690288"/>
                  </a:cubicBezTo>
                  <a:cubicBezTo>
                    <a:pt x="562270" y="1692400"/>
                    <a:pt x="575459" y="1694513"/>
                    <a:pt x="587184" y="1696625"/>
                  </a:cubicBezTo>
                  <a:cubicBezTo>
                    <a:pt x="587184" y="1698737"/>
                    <a:pt x="588649" y="1700850"/>
                    <a:pt x="588649" y="1702962"/>
                  </a:cubicBezTo>
                  <a:lnTo>
                    <a:pt x="562270" y="1715636"/>
                  </a:lnTo>
                  <a:cubicBezTo>
                    <a:pt x="560804" y="1709299"/>
                    <a:pt x="559339" y="1707187"/>
                    <a:pt x="556408" y="1696625"/>
                  </a:cubicBezTo>
                  <a:cubicBezTo>
                    <a:pt x="557873" y="1719861"/>
                    <a:pt x="559339" y="1734647"/>
                    <a:pt x="559339" y="1753658"/>
                  </a:cubicBezTo>
                  <a:cubicBezTo>
                    <a:pt x="572528" y="1738872"/>
                    <a:pt x="590115" y="1755770"/>
                    <a:pt x="598908" y="1730422"/>
                  </a:cubicBezTo>
                  <a:cubicBezTo>
                    <a:pt x="598908" y="1728310"/>
                    <a:pt x="604770" y="1728310"/>
                    <a:pt x="606235" y="1730422"/>
                  </a:cubicBezTo>
                  <a:cubicBezTo>
                    <a:pt x="617960" y="1732535"/>
                    <a:pt x="629684" y="1734647"/>
                    <a:pt x="641408" y="1738872"/>
                  </a:cubicBezTo>
                  <a:cubicBezTo>
                    <a:pt x="639942" y="1734647"/>
                    <a:pt x="639942" y="1730422"/>
                    <a:pt x="638477" y="1726198"/>
                  </a:cubicBezTo>
                  <a:cubicBezTo>
                    <a:pt x="645804" y="1728310"/>
                    <a:pt x="651666" y="1730422"/>
                    <a:pt x="656063" y="1732535"/>
                  </a:cubicBezTo>
                  <a:cubicBezTo>
                    <a:pt x="656063" y="1734647"/>
                    <a:pt x="657529" y="1736759"/>
                    <a:pt x="657529" y="1738872"/>
                  </a:cubicBezTo>
                  <a:cubicBezTo>
                    <a:pt x="647270" y="1747321"/>
                    <a:pt x="637011" y="1757882"/>
                    <a:pt x="626753" y="1766332"/>
                  </a:cubicBezTo>
                  <a:cubicBezTo>
                    <a:pt x="610632" y="1781118"/>
                    <a:pt x="595977" y="1800129"/>
                    <a:pt x="579856" y="1806466"/>
                  </a:cubicBezTo>
                  <a:cubicBezTo>
                    <a:pt x="552011" y="1814915"/>
                    <a:pt x="524166" y="1829702"/>
                    <a:pt x="494856" y="1831814"/>
                  </a:cubicBezTo>
                  <a:lnTo>
                    <a:pt x="487528" y="1831814"/>
                  </a:lnTo>
                  <a:cubicBezTo>
                    <a:pt x="456752" y="1840263"/>
                    <a:pt x="427442" y="1848712"/>
                    <a:pt x="396666" y="1857162"/>
                  </a:cubicBezTo>
                  <a:cubicBezTo>
                    <a:pt x="392270" y="1859274"/>
                    <a:pt x="389338" y="1861386"/>
                    <a:pt x="384942" y="1861386"/>
                  </a:cubicBezTo>
                  <a:cubicBezTo>
                    <a:pt x="365890" y="1865611"/>
                    <a:pt x="346838" y="1867723"/>
                    <a:pt x="329252" y="1871948"/>
                  </a:cubicBezTo>
                  <a:cubicBezTo>
                    <a:pt x="310200" y="1878285"/>
                    <a:pt x="289683" y="1882510"/>
                    <a:pt x="270631" y="1893071"/>
                  </a:cubicBezTo>
                  <a:cubicBezTo>
                    <a:pt x="255976" y="1899408"/>
                    <a:pt x="236924" y="1897296"/>
                    <a:pt x="231062" y="1918419"/>
                  </a:cubicBezTo>
                  <a:cubicBezTo>
                    <a:pt x="225200" y="1918419"/>
                    <a:pt x="219338" y="1916307"/>
                    <a:pt x="216407" y="1918419"/>
                  </a:cubicBezTo>
                  <a:cubicBezTo>
                    <a:pt x="194424" y="1931093"/>
                    <a:pt x="172442" y="1943767"/>
                    <a:pt x="151924" y="1958554"/>
                  </a:cubicBezTo>
                  <a:cubicBezTo>
                    <a:pt x="144597" y="1967003"/>
                    <a:pt x="138735" y="1971227"/>
                    <a:pt x="135804" y="1979677"/>
                  </a:cubicBezTo>
                  <a:cubicBezTo>
                    <a:pt x="134338" y="1986014"/>
                    <a:pt x="138735" y="1996575"/>
                    <a:pt x="140200" y="2000800"/>
                  </a:cubicBezTo>
                  <a:cubicBezTo>
                    <a:pt x="137269" y="2002912"/>
                    <a:pt x="131407" y="2005025"/>
                    <a:pt x="131407" y="2007137"/>
                  </a:cubicBezTo>
                  <a:cubicBezTo>
                    <a:pt x="131407" y="2019811"/>
                    <a:pt x="131407" y="2032485"/>
                    <a:pt x="134338" y="2043046"/>
                  </a:cubicBezTo>
                  <a:cubicBezTo>
                    <a:pt x="138735" y="2057833"/>
                    <a:pt x="151924" y="2070507"/>
                    <a:pt x="137269" y="2089518"/>
                  </a:cubicBezTo>
                  <a:cubicBezTo>
                    <a:pt x="134338" y="2091630"/>
                    <a:pt x="137269" y="2102191"/>
                    <a:pt x="137269" y="2110641"/>
                  </a:cubicBezTo>
                  <a:cubicBezTo>
                    <a:pt x="141666" y="2108529"/>
                    <a:pt x="144597" y="2108529"/>
                    <a:pt x="148993" y="2108529"/>
                  </a:cubicBezTo>
                  <a:cubicBezTo>
                    <a:pt x="134338" y="2144438"/>
                    <a:pt x="134338" y="2157112"/>
                    <a:pt x="148993" y="2163449"/>
                  </a:cubicBezTo>
                  <a:cubicBezTo>
                    <a:pt x="148993" y="2176123"/>
                    <a:pt x="146062" y="2188797"/>
                    <a:pt x="148993" y="2197246"/>
                  </a:cubicBezTo>
                  <a:cubicBezTo>
                    <a:pt x="157786" y="2218369"/>
                    <a:pt x="169511" y="2239493"/>
                    <a:pt x="179769" y="2258504"/>
                  </a:cubicBezTo>
                  <a:cubicBezTo>
                    <a:pt x="178304" y="2260616"/>
                    <a:pt x="175373" y="2262728"/>
                    <a:pt x="173907" y="2262728"/>
                  </a:cubicBezTo>
                  <a:cubicBezTo>
                    <a:pt x="179769" y="2273290"/>
                    <a:pt x="185631" y="2283852"/>
                    <a:pt x="190028" y="2290189"/>
                  </a:cubicBezTo>
                  <a:cubicBezTo>
                    <a:pt x="184166" y="2302862"/>
                    <a:pt x="179769" y="2313424"/>
                    <a:pt x="173907" y="2323986"/>
                  </a:cubicBezTo>
                  <a:cubicBezTo>
                    <a:pt x="181235" y="2328210"/>
                    <a:pt x="185631" y="2330323"/>
                    <a:pt x="191493" y="2332435"/>
                  </a:cubicBezTo>
                  <a:cubicBezTo>
                    <a:pt x="181235" y="2336660"/>
                    <a:pt x="172442" y="2340884"/>
                    <a:pt x="159252" y="2349334"/>
                  </a:cubicBezTo>
                  <a:cubicBezTo>
                    <a:pt x="184166" y="2357783"/>
                    <a:pt x="185631" y="2383131"/>
                    <a:pt x="188562" y="2408479"/>
                  </a:cubicBezTo>
                  <a:cubicBezTo>
                    <a:pt x="188562" y="2410591"/>
                    <a:pt x="195890" y="2412703"/>
                    <a:pt x="200286" y="2414816"/>
                  </a:cubicBezTo>
                  <a:cubicBezTo>
                    <a:pt x="200286" y="2419040"/>
                    <a:pt x="197355" y="2425377"/>
                    <a:pt x="198821" y="2429602"/>
                  </a:cubicBezTo>
                  <a:cubicBezTo>
                    <a:pt x="204683" y="2440163"/>
                    <a:pt x="214942" y="2446501"/>
                    <a:pt x="216407" y="2459175"/>
                  </a:cubicBezTo>
                  <a:cubicBezTo>
                    <a:pt x="225200" y="2495084"/>
                    <a:pt x="241321" y="2488747"/>
                    <a:pt x="258907" y="2480298"/>
                  </a:cubicBezTo>
                  <a:lnTo>
                    <a:pt x="267700" y="2499309"/>
                  </a:lnTo>
                  <a:cubicBezTo>
                    <a:pt x="270631" y="2497196"/>
                    <a:pt x="273562" y="2492972"/>
                    <a:pt x="275028" y="2490859"/>
                  </a:cubicBezTo>
                  <a:cubicBezTo>
                    <a:pt x="276493" y="2503533"/>
                    <a:pt x="291149" y="2518320"/>
                    <a:pt x="295545" y="2509870"/>
                  </a:cubicBezTo>
                  <a:cubicBezTo>
                    <a:pt x="305804" y="2488747"/>
                    <a:pt x="317528" y="2501421"/>
                    <a:pt x="329252" y="2503533"/>
                  </a:cubicBezTo>
                  <a:cubicBezTo>
                    <a:pt x="335114" y="2505646"/>
                    <a:pt x="343907" y="2507758"/>
                    <a:pt x="346838" y="2503533"/>
                  </a:cubicBezTo>
                  <a:cubicBezTo>
                    <a:pt x="354166" y="2492972"/>
                    <a:pt x="376149" y="2503533"/>
                    <a:pt x="370287" y="2473961"/>
                  </a:cubicBezTo>
                  <a:cubicBezTo>
                    <a:pt x="368821" y="2467624"/>
                    <a:pt x="362959" y="2461287"/>
                    <a:pt x="357097" y="2454950"/>
                  </a:cubicBezTo>
                  <a:lnTo>
                    <a:pt x="399597" y="2454950"/>
                  </a:lnTo>
                  <a:cubicBezTo>
                    <a:pt x="401063" y="2461287"/>
                    <a:pt x="401063" y="2469736"/>
                    <a:pt x="402528" y="2476073"/>
                  </a:cubicBezTo>
                  <a:cubicBezTo>
                    <a:pt x="395201" y="2478185"/>
                    <a:pt x="387873" y="2480298"/>
                    <a:pt x="380545" y="2484523"/>
                  </a:cubicBezTo>
                  <a:cubicBezTo>
                    <a:pt x="380545" y="2486635"/>
                    <a:pt x="382011" y="2488747"/>
                    <a:pt x="382011" y="2492972"/>
                  </a:cubicBezTo>
                  <a:cubicBezTo>
                    <a:pt x="384942" y="2492972"/>
                    <a:pt x="389338" y="2490859"/>
                    <a:pt x="392270" y="2490859"/>
                  </a:cubicBezTo>
                  <a:cubicBezTo>
                    <a:pt x="403994" y="2497196"/>
                    <a:pt x="420114" y="2480298"/>
                    <a:pt x="430373" y="2501421"/>
                  </a:cubicBezTo>
                  <a:cubicBezTo>
                    <a:pt x="449425" y="2539443"/>
                    <a:pt x="483132" y="2550005"/>
                    <a:pt x="513908" y="2528881"/>
                  </a:cubicBezTo>
                  <a:cubicBezTo>
                    <a:pt x="516839" y="2526769"/>
                    <a:pt x="522701" y="2533106"/>
                    <a:pt x="527097" y="2535218"/>
                  </a:cubicBezTo>
                  <a:cubicBezTo>
                    <a:pt x="528563" y="2535218"/>
                    <a:pt x="528563" y="2535218"/>
                    <a:pt x="530028" y="2537331"/>
                  </a:cubicBezTo>
                  <a:cubicBezTo>
                    <a:pt x="531494" y="2533106"/>
                    <a:pt x="531494" y="2528881"/>
                    <a:pt x="531494" y="2530994"/>
                  </a:cubicBezTo>
                  <a:cubicBezTo>
                    <a:pt x="541753" y="2530994"/>
                    <a:pt x="552011" y="2535218"/>
                    <a:pt x="562270" y="2533106"/>
                  </a:cubicBezTo>
                  <a:cubicBezTo>
                    <a:pt x="578391" y="2530994"/>
                    <a:pt x="594511" y="2522544"/>
                    <a:pt x="610632" y="2520432"/>
                  </a:cubicBezTo>
                  <a:cubicBezTo>
                    <a:pt x="635546" y="2516207"/>
                    <a:pt x="660460" y="2516207"/>
                    <a:pt x="685373" y="2507758"/>
                  </a:cubicBezTo>
                  <a:cubicBezTo>
                    <a:pt x="695632" y="2503533"/>
                    <a:pt x="702960" y="2505646"/>
                    <a:pt x="710287" y="2509870"/>
                  </a:cubicBezTo>
                  <a:cubicBezTo>
                    <a:pt x="664856" y="2537331"/>
                    <a:pt x="619425" y="2564791"/>
                    <a:pt x="573994" y="2590139"/>
                  </a:cubicBezTo>
                  <a:cubicBezTo>
                    <a:pt x="573994" y="2592251"/>
                    <a:pt x="575459" y="2594363"/>
                    <a:pt x="575459" y="2596476"/>
                  </a:cubicBezTo>
                  <a:cubicBezTo>
                    <a:pt x="578391" y="2596476"/>
                    <a:pt x="581322" y="2598588"/>
                    <a:pt x="587184" y="2600700"/>
                  </a:cubicBezTo>
                  <a:cubicBezTo>
                    <a:pt x="576925" y="2607037"/>
                    <a:pt x="572528" y="2609150"/>
                    <a:pt x="565201" y="2613374"/>
                  </a:cubicBezTo>
                  <a:cubicBezTo>
                    <a:pt x="578391" y="2626048"/>
                    <a:pt x="560804" y="2640834"/>
                    <a:pt x="568132" y="2657733"/>
                  </a:cubicBezTo>
                  <a:cubicBezTo>
                    <a:pt x="573994" y="2674632"/>
                    <a:pt x="569597" y="2699980"/>
                    <a:pt x="595977" y="2693643"/>
                  </a:cubicBezTo>
                  <a:cubicBezTo>
                    <a:pt x="569597" y="2712654"/>
                    <a:pt x="568132" y="2740114"/>
                    <a:pt x="585718" y="2769686"/>
                  </a:cubicBezTo>
                  <a:cubicBezTo>
                    <a:pt x="588649" y="2773911"/>
                    <a:pt x="590115" y="2782360"/>
                    <a:pt x="588649" y="2786585"/>
                  </a:cubicBezTo>
                  <a:cubicBezTo>
                    <a:pt x="585718" y="2801371"/>
                    <a:pt x="581322" y="2814045"/>
                    <a:pt x="578391" y="2824607"/>
                  </a:cubicBezTo>
                  <a:cubicBezTo>
                    <a:pt x="568132" y="2824607"/>
                    <a:pt x="562270" y="2822494"/>
                    <a:pt x="556408" y="2822494"/>
                  </a:cubicBezTo>
                  <a:cubicBezTo>
                    <a:pt x="541753" y="2824607"/>
                    <a:pt x="527097" y="2828831"/>
                    <a:pt x="512442" y="2833056"/>
                  </a:cubicBezTo>
                  <a:cubicBezTo>
                    <a:pt x="465545" y="2845730"/>
                    <a:pt x="417183" y="2858404"/>
                    <a:pt x="370287" y="2871078"/>
                  </a:cubicBezTo>
                  <a:cubicBezTo>
                    <a:pt x="330718" y="2881640"/>
                    <a:pt x="292614" y="2902763"/>
                    <a:pt x="253045" y="2906988"/>
                  </a:cubicBezTo>
                  <a:cubicBezTo>
                    <a:pt x="225200" y="2909100"/>
                    <a:pt x="200286" y="2930223"/>
                    <a:pt x="173907" y="2932335"/>
                  </a:cubicBezTo>
                  <a:cubicBezTo>
                    <a:pt x="156321" y="2934448"/>
                    <a:pt x="138735" y="2945009"/>
                    <a:pt x="122614" y="2955571"/>
                  </a:cubicBezTo>
                  <a:cubicBezTo>
                    <a:pt x="113821" y="2959796"/>
                    <a:pt x="106493" y="2970357"/>
                    <a:pt x="99166" y="2976694"/>
                  </a:cubicBezTo>
                  <a:cubicBezTo>
                    <a:pt x="97700" y="2976694"/>
                    <a:pt x="93303" y="2974582"/>
                    <a:pt x="91838" y="2976694"/>
                  </a:cubicBezTo>
                  <a:cubicBezTo>
                    <a:pt x="80114" y="2985143"/>
                    <a:pt x="69855" y="2993593"/>
                    <a:pt x="58131" y="2999930"/>
                  </a:cubicBezTo>
                  <a:cubicBezTo>
                    <a:pt x="49338" y="3006267"/>
                    <a:pt x="42010" y="3012604"/>
                    <a:pt x="33217" y="3018941"/>
                  </a:cubicBezTo>
                  <a:cubicBezTo>
                    <a:pt x="33217" y="3021053"/>
                    <a:pt x="34683" y="3023165"/>
                    <a:pt x="34683" y="3025278"/>
                  </a:cubicBezTo>
                  <a:cubicBezTo>
                    <a:pt x="31752" y="3025278"/>
                    <a:pt x="27355" y="3023165"/>
                    <a:pt x="22959" y="3021053"/>
                  </a:cubicBezTo>
                  <a:cubicBezTo>
                    <a:pt x="24424" y="3033727"/>
                    <a:pt x="25890" y="3042177"/>
                    <a:pt x="27355" y="3052738"/>
                  </a:cubicBezTo>
                  <a:cubicBezTo>
                    <a:pt x="25890" y="3052738"/>
                    <a:pt x="25890" y="3052738"/>
                    <a:pt x="24424" y="3054850"/>
                  </a:cubicBezTo>
                  <a:cubicBezTo>
                    <a:pt x="22959" y="3050626"/>
                    <a:pt x="21493" y="3046401"/>
                    <a:pt x="20028" y="3044289"/>
                  </a:cubicBezTo>
                  <a:cubicBezTo>
                    <a:pt x="7620" y="3065412"/>
                    <a:pt x="0" y="3084423"/>
                    <a:pt x="18562" y="3097097"/>
                  </a:cubicBezTo>
                  <a:cubicBezTo>
                    <a:pt x="17096" y="3107658"/>
                    <a:pt x="17096" y="3116108"/>
                    <a:pt x="17096" y="3122445"/>
                  </a:cubicBezTo>
                  <a:lnTo>
                    <a:pt x="21493" y="3166804"/>
                  </a:lnTo>
                  <a:cubicBezTo>
                    <a:pt x="22959" y="3185814"/>
                    <a:pt x="20028" y="3204826"/>
                    <a:pt x="36148" y="3211163"/>
                  </a:cubicBezTo>
                  <a:cubicBezTo>
                    <a:pt x="31752" y="3221724"/>
                    <a:pt x="31752" y="3270307"/>
                    <a:pt x="37614" y="3272420"/>
                  </a:cubicBezTo>
                  <a:cubicBezTo>
                    <a:pt x="47872" y="3278757"/>
                    <a:pt x="50803" y="3297768"/>
                    <a:pt x="59597" y="3306217"/>
                  </a:cubicBezTo>
                  <a:cubicBezTo>
                    <a:pt x="61062" y="3308329"/>
                    <a:pt x="62528" y="3312554"/>
                    <a:pt x="62528" y="3312554"/>
                  </a:cubicBezTo>
                  <a:cubicBezTo>
                    <a:pt x="50803" y="3331565"/>
                    <a:pt x="68390" y="3323116"/>
                    <a:pt x="71321" y="3331565"/>
                  </a:cubicBezTo>
                  <a:cubicBezTo>
                    <a:pt x="68390" y="3342126"/>
                    <a:pt x="62528" y="3352688"/>
                    <a:pt x="61062" y="3365362"/>
                  </a:cubicBezTo>
                  <a:cubicBezTo>
                    <a:pt x="59597" y="3378036"/>
                    <a:pt x="61062" y="3388598"/>
                    <a:pt x="74252" y="3382261"/>
                  </a:cubicBezTo>
                  <a:cubicBezTo>
                    <a:pt x="72786" y="3401272"/>
                    <a:pt x="71321" y="3418170"/>
                    <a:pt x="69855" y="3437181"/>
                  </a:cubicBezTo>
                  <a:cubicBezTo>
                    <a:pt x="71321" y="3437181"/>
                    <a:pt x="72786" y="3435069"/>
                    <a:pt x="72786" y="3435069"/>
                  </a:cubicBezTo>
                  <a:cubicBezTo>
                    <a:pt x="77183" y="3449855"/>
                    <a:pt x="80114" y="3462529"/>
                    <a:pt x="84510" y="3475203"/>
                  </a:cubicBezTo>
                  <a:cubicBezTo>
                    <a:pt x="91838" y="3475203"/>
                    <a:pt x="99166" y="3477316"/>
                    <a:pt x="107959" y="3479428"/>
                  </a:cubicBezTo>
                  <a:lnTo>
                    <a:pt x="107959" y="3485765"/>
                  </a:lnTo>
                  <a:cubicBezTo>
                    <a:pt x="103562" y="3487877"/>
                    <a:pt x="99166" y="3489990"/>
                    <a:pt x="94769" y="3492101"/>
                  </a:cubicBezTo>
                  <a:cubicBezTo>
                    <a:pt x="96235" y="3494214"/>
                    <a:pt x="99166" y="3494214"/>
                    <a:pt x="99166" y="3494214"/>
                  </a:cubicBezTo>
                  <a:cubicBezTo>
                    <a:pt x="100631" y="3525899"/>
                    <a:pt x="119683" y="3521674"/>
                    <a:pt x="132873" y="3530124"/>
                  </a:cubicBezTo>
                  <a:cubicBezTo>
                    <a:pt x="138735" y="3534348"/>
                    <a:pt x="146062" y="3536460"/>
                    <a:pt x="150459" y="3534348"/>
                  </a:cubicBezTo>
                  <a:cubicBezTo>
                    <a:pt x="159252" y="3528011"/>
                    <a:pt x="165114" y="3530124"/>
                    <a:pt x="165114" y="3542798"/>
                  </a:cubicBezTo>
                  <a:cubicBezTo>
                    <a:pt x="165114" y="3549135"/>
                    <a:pt x="162183" y="3557584"/>
                    <a:pt x="160717" y="3561808"/>
                  </a:cubicBezTo>
                  <a:cubicBezTo>
                    <a:pt x="170976" y="3561808"/>
                    <a:pt x="187097" y="3568145"/>
                    <a:pt x="195890" y="3559696"/>
                  </a:cubicBezTo>
                  <a:cubicBezTo>
                    <a:pt x="216407" y="3540685"/>
                    <a:pt x="235459" y="3557584"/>
                    <a:pt x="254511" y="3551247"/>
                  </a:cubicBezTo>
                  <a:cubicBezTo>
                    <a:pt x="264769" y="3547022"/>
                    <a:pt x="273562" y="3547022"/>
                    <a:pt x="288218" y="3542798"/>
                  </a:cubicBezTo>
                  <a:cubicBezTo>
                    <a:pt x="295545" y="3551247"/>
                    <a:pt x="302873" y="3549135"/>
                    <a:pt x="304338" y="3538573"/>
                  </a:cubicBezTo>
                  <a:cubicBezTo>
                    <a:pt x="316062" y="3538573"/>
                    <a:pt x="326321" y="3538573"/>
                    <a:pt x="336580" y="3536460"/>
                  </a:cubicBezTo>
                  <a:cubicBezTo>
                    <a:pt x="352700" y="3532236"/>
                    <a:pt x="367356" y="3525899"/>
                    <a:pt x="383476" y="3523786"/>
                  </a:cubicBezTo>
                  <a:cubicBezTo>
                    <a:pt x="393735" y="3521674"/>
                    <a:pt x="405459" y="3525899"/>
                    <a:pt x="417183" y="3523786"/>
                  </a:cubicBezTo>
                  <a:cubicBezTo>
                    <a:pt x="423045" y="3521674"/>
                    <a:pt x="427442" y="3509000"/>
                    <a:pt x="433304" y="3502663"/>
                  </a:cubicBezTo>
                  <a:cubicBezTo>
                    <a:pt x="439166" y="3523786"/>
                    <a:pt x="450890" y="3525899"/>
                    <a:pt x="469942" y="3511113"/>
                  </a:cubicBezTo>
                  <a:cubicBezTo>
                    <a:pt x="462614" y="3502663"/>
                    <a:pt x="453821" y="3496326"/>
                    <a:pt x="446494" y="3489990"/>
                  </a:cubicBezTo>
                  <a:cubicBezTo>
                    <a:pt x="453821" y="3485765"/>
                    <a:pt x="459683" y="3479428"/>
                    <a:pt x="465545" y="3477316"/>
                  </a:cubicBezTo>
                  <a:cubicBezTo>
                    <a:pt x="471408" y="3477316"/>
                    <a:pt x="475804" y="3479428"/>
                    <a:pt x="480201" y="3479428"/>
                  </a:cubicBezTo>
                  <a:cubicBezTo>
                    <a:pt x="484597" y="3479428"/>
                    <a:pt x="488994" y="3479428"/>
                    <a:pt x="493390" y="3477316"/>
                  </a:cubicBezTo>
                  <a:cubicBezTo>
                    <a:pt x="497787" y="3475203"/>
                    <a:pt x="500718" y="3473091"/>
                    <a:pt x="503649" y="3468866"/>
                  </a:cubicBezTo>
                  <a:cubicBezTo>
                    <a:pt x="503649" y="3475203"/>
                    <a:pt x="505115" y="3483652"/>
                    <a:pt x="505115" y="3489990"/>
                  </a:cubicBezTo>
                  <a:cubicBezTo>
                    <a:pt x="505115" y="3496326"/>
                    <a:pt x="502183" y="3502663"/>
                    <a:pt x="500718" y="3509000"/>
                  </a:cubicBezTo>
                  <a:cubicBezTo>
                    <a:pt x="505115" y="3509000"/>
                    <a:pt x="509511" y="3509000"/>
                    <a:pt x="515373" y="3506888"/>
                  </a:cubicBezTo>
                  <a:cubicBezTo>
                    <a:pt x="521235" y="3519562"/>
                    <a:pt x="505115" y="3547022"/>
                    <a:pt x="527097" y="3549135"/>
                  </a:cubicBezTo>
                  <a:cubicBezTo>
                    <a:pt x="525632" y="3557584"/>
                    <a:pt x="524166" y="3563921"/>
                    <a:pt x="522701" y="3572370"/>
                  </a:cubicBezTo>
                  <a:cubicBezTo>
                    <a:pt x="531494" y="3572370"/>
                    <a:pt x="540287" y="3574482"/>
                    <a:pt x="553477" y="3576595"/>
                  </a:cubicBezTo>
                  <a:cubicBezTo>
                    <a:pt x="547615" y="3587156"/>
                    <a:pt x="543218" y="3595606"/>
                    <a:pt x="537356" y="3604055"/>
                  </a:cubicBezTo>
                  <a:cubicBezTo>
                    <a:pt x="541753" y="3601943"/>
                    <a:pt x="546149" y="3601943"/>
                    <a:pt x="554942" y="3599830"/>
                  </a:cubicBezTo>
                  <a:cubicBezTo>
                    <a:pt x="535890" y="3625178"/>
                    <a:pt x="556408" y="3627290"/>
                    <a:pt x="563735" y="3642077"/>
                  </a:cubicBezTo>
                  <a:cubicBezTo>
                    <a:pt x="568132" y="3625178"/>
                    <a:pt x="571063" y="3614616"/>
                    <a:pt x="572528" y="3606167"/>
                  </a:cubicBezTo>
                  <a:cubicBezTo>
                    <a:pt x="579856" y="3616729"/>
                    <a:pt x="588649" y="3629403"/>
                    <a:pt x="597442" y="3644189"/>
                  </a:cubicBezTo>
                  <a:cubicBezTo>
                    <a:pt x="598908" y="3644189"/>
                    <a:pt x="601839" y="3639964"/>
                    <a:pt x="603304" y="3642077"/>
                  </a:cubicBezTo>
                  <a:cubicBezTo>
                    <a:pt x="619425" y="3652639"/>
                    <a:pt x="626753" y="3642077"/>
                    <a:pt x="632615" y="3620954"/>
                  </a:cubicBezTo>
                  <a:cubicBezTo>
                    <a:pt x="634080" y="3616729"/>
                    <a:pt x="641408" y="3614616"/>
                    <a:pt x="642873" y="3612505"/>
                  </a:cubicBezTo>
                  <a:cubicBezTo>
                    <a:pt x="639942" y="3625178"/>
                    <a:pt x="635546" y="3637852"/>
                    <a:pt x="631149" y="3652639"/>
                  </a:cubicBezTo>
                  <a:cubicBezTo>
                    <a:pt x="613563" y="3656863"/>
                    <a:pt x="593046" y="3663200"/>
                    <a:pt x="572528" y="3669537"/>
                  </a:cubicBezTo>
                  <a:cubicBezTo>
                    <a:pt x="553477" y="3675874"/>
                    <a:pt x="534425" y="3686436"/>
                    <a:pt x="513908" y="3690660"/>
                  </a:cubicBezTo>
                  <a:cubicBezTo>
                    <a:pt x="486063" y="3696997"/>
                    <a:pt x="458218" y="3701222"/>
                    <a:pt x="428907" y="3707559"/>
                  </a:cubicBezTo>
                  <a:cubicBezTo>
                    <a:pt x="395201" y="3716008"/>
                    <a:pt x="361494" y="3724457"/>
                    <a:pt x="327787" y="3735019"/>
                  </a:cubicBezTo>
                  <a:cubicBezTo>
                    <a:pt x="299942" y="3743469"/>
                    <a:pt x="273562" y="3756142"/>
                    <a:pt x="245718" y="3764592"/>
                  </a:cubicBezTo>
                  <a:cubicBezTo>
                    <a:pt x="226666" y="3770929"/>
                    <a:pt x="207614" y="3773041"/>
                    <a:pt x="190028" y="3783603"/>
                  </a:cubicBezTo>
                  <a:cubicBezTo>
                    <a:pt x="172442" y="3794164"/>
                    <a:pt x="147528" y="3792052"/>
                    <a:pt x="141666" y="3827962"/>
                  </a:cubicBezTo>
                  <a:cubicBezTo>
                    <a:pt x="131407" y="3819512"/>
                    <a:pt x="124079" y="3823737"/>
                    <a:pt x="122614" y="3838523"/>
                  </a:cubicBezTo>
                  <a:cubicBezTo>
                    <a:pt x="122614" y="3842748"/>
                    <a:pt x="121148" y="3846972"/>
                    <a:pt x="118217" y="3846972"/>
                  </a:cubicBezTo>
                  <a:cubicBezTo>
                    <a:pt x="102097" y="3853309"/>
                    <a:pt x="106493" y="3865983"/>
                    <a:pt x="113821" y="3878657"/>
                  </a:cubicBezTo>
                  <a:cubicBezTo>
                    <a:pt x="122614" y="3893443"/>
                    <a:pt x="122614" y="3908230"/>
                    <a:pt x="121148" y="3925128"/>
                  </a:cubicBezTo>
                  <a:cubicBezTo>
                    <a:pt x="118217" y="3948364"/>
                    <a:pt x="115286" y="3973712"/>
                    <a:pt x="112355" y="3996947"/>
                  </a:cubicBezTo>
                  <a:cubicBezTo>
                    <a:pt x="112355" y="4003285"/>
                    <a:pt x="116752" y="4009621"/>
                    <a:pt x="119683" y="4015958"/>
                  </a:cubicBezTo>
                  <a:lnTo>
                    <a:pt x="124079" y="4028632"/>
                  </a:lnTo>
                  <a:lnTo>
                    <a:pt x="124079" y="4064542"/>
                  </a:lnTo>
                  <a:cubicBezTo>
                    <a:pt x="129941" y="4064542"/>
                    <a:pt x="137269" y="4062429"/>
                    <a:pt x="144597" y="4062429"/>
                  </a:cubicBezTo>
                  <a:cubicBezTo>
                    <a:pt x="144597" y="4062429"/>
                    <a:pt x="144597" y="4064542"/>
                    <a:pt x="146062" y="4064542"/>
                  </a:cubicBezTo>
                  <a:cubicBezTo>
                    <a:pt x="141666" y="4066654"/>
                    <a:pt x="138735" y="4068767"/>
                    <a:pt x="134338" y="4072991"/>
                  </a:cubicBezTo>
                  <a:cubicBezTo>
                    <a:pt x="143131" y="4087777"/>
                    <a:pt x="127010" y="4125799"/>
                    <a:pt x="162183" y="4117350"/>
                  </a:cubicBezTo>
                  <a:cubicBezTo>
                    <a:pt x="151924" y="4130024"/>
                    <a:pt x="146062" y="4138473"/>
                    <a:pt x="141666" y="4142698"/>
                  </a:cubicBezTo>
                  <a:cubicBezTo>
                    <a:pt x="144597" y="4153260"/>
                    <a:pt x="147528" y="4159596"/>
                    <a:pt x="148993" y="4165934"/>
                  </a:cubicBezTo>
                  <a:cubicBezTo>
                    <a:pt x="143131" y="4172271"/>
                    <a:pt x="138735" y="4178607"/>
                    <a:pt x="134338" y="4182832"/>
                  </a:cubicBezTo>
                  <a:cubicBezTo>
                    <a:pt x="140200" y="4191281"/>
                    <a:pt x="146062" y="4197618"/>
                    <a:pt x="148993" y="4203956"/>
                  </a:cubicBezTo>
                  <a:cubicBezTo>
                    <a:pt x="154855" y="4195506"/>
                    <a:pt x="160717" y="4187057"/>
                    <a:pt x="166579" y="4187057"/>
                  </a:cubicBezTo>
                  <a:cubicBezTo>
                    <a:pt x="172442" y="4187057"/>
                    <a:pt x="179769" y="4201843"/>
                    <a:pt x="187097" y="4210292"/>
                  </a:cubicBezTo>
                  <a:cubicBezTo>
                    <a:pt x="187097" y="4212405"/>
                    <a:pt x="182700" y="4214517"/>
                    <a:pt x="181235" y="4214517"/>
                  </a:cubicBezTo>
                  <a:cubicBezTo>
                    <a:pt x="170976" y="4197618"/>
                    <a:pt x="160717" y="4195506"/>
                    <a:pt x="150459" y="4214517"/>
                  </a:cubicBezTo>
                  <a:cubicBezTo>
                    <a:pt x="150459" y="4214517"/>
                    <a:pt x="148993" y="4214517"/>
                    <a:pt x="148993" y="4212405"/>
                  </a:cubicBezTo>
                  <a:cubicBezTo>
                    <a:pt x="148993" y="4210292"/>
                    <a:pt x="148993" y="4210292"/>
                    <a:pt x="147528" y="4208180"/>
                  </a:cubicBezTo>
                  <a:cubicBezTo>
                    <a:pt x="141666" y="4216629"/>
                    <a:pt x="143131" y="4222966"/>
                    <a:pt x="150459" y="4229303"/>
                  </a:cubicBezTo>
                  <a:cubicBezTo>
                    <a:pt x="160717" y="4237752"/>
                    <a:pt x="159252" y="4244090"/>
                    <a:pt x="153390" y="4254651"/>
                  </a:cubicBezTo>
                  <a:cubicBezTo>
                    <a:pt x="156321" y="4256764"/>
                    <a:pt x="160717" y="4260988"/>
                    <a:pt x="160717" y="4263100"/>
                  </a:cubicBezTo>
                  <a:cubicBezTo>
                    <a:pt x="160717" y="4273662"/>
                    <a:pt x="175373" y="4279999"/>
                    <a:pt x="163648" y="4292673"/>
                  </a:cubicBezTo>
                  <a:cubicBezTo>
                    <a:pt x="169511" y="4303235"/>
                    <a:pt x="172442" y="4313796"/>
                    <a:pt x="185631" y="4318021"/>
                  </a:cubicBezTo>
                  <a:cubicBezTo>
                    <a:pt x="197355" y="4322245"/>
                    <a:pt x="200286" y="4313796"/>
                    <a:pt x="207614" y="4311684"/>
                  </a:cubicBezTo>
                  <a:cubicBezTo>
                    <a:pt x="214942" y="4309572"/>
                    <a:pt x="223735" y="4315908"/>
                    <a:pt x="231062" y="4318021"/>
                  </a:cubicBezTo>
                  <a:cubicBezTo>
                    <a:pt x="233993" y="4318021"/>
                    <a:pt x="236924" y="4311684"/>
                    <a:pt x="236924" y="4309572"/>
                  </a:cubicBezTo>
                  <a:cubicBezTo>
                    <a:pt x="247183" y="4311684"/>
                    <a:pt x="257442" y="4315908"/>
                    <a:pt x="266235" y="4313796"/>
                  </a:cubicBezTo>
                  <a:cubicBezTo>
                    <a:pt x="279424" y="4311684"/>
                    <a:pt x="286752" y="4318021"/>
                    <a:pt x="288218" y="4334920"/>
                  </a:cubicBezTo>
                  <a:cubicBezTo>
                    <a:pt x="289683" y="4353930"/>
                    <a:pt x="297011" y="4356043"/>
                    <a:pt x="307269" y="4353930"/>
                  </a:cubicBezTo>
                  <a:cubicBezTo>
                    <a:pt x="316062" y="4351818"/>
                    <a:pt x="323390" y="4347593"/>
                    <a:pt x="332183" y="4345481"/>
                  </a:cubicBezTo>
                  <a:cubicBezTo>
                    <a:pt x="327787" y="4339144"/>
                    <a:pt x="321925" y="4332807"/>
                    <a:pt x="314597" y="4324358"/>
                  </a:cubicBezTo>
                  <a:cubicBezTo>
                    <a:pt x="321925" y="4322245"/>
                    <a:pt x="329252" y="4318021"/>
                    <a:pt x="335114" y="4318021"/>
                  </a:cubicBezTo>
                  <a:cubicBezTo>
                    <a:pt x="346838" y="4315908"/>
                    <a:pt x="357097" y="4313796"/>
                    <a:pt x="368821" y="4313796"/>
                  </a:cubicBezTo>
                  <a:cubicBezTo>
                    <a:pt x="373218" y="4313796"/>
                    <a:pt x="377614" y="4318021"/>
                    <a:pt x="382011" y="4324358"/>
                  </a:cubicBezTo>
                  <a:cubicBezTo>
                    <a:pt x="362959" y="4324358"/>
                    <a:pt x="345373" y="4324358"/>
                    <a:pt x="332183" y="4345481"/>
                  </a:cubicBezTo>
                  <a:cubicBezTo>
                    <a:pt x="336580" y="4347593"/>
                    <a:pt x="342442" y="4349706"/>
                    <a:pt x="346838" y="4349706"/>
                  </a:cubicBezTo>
                  <a:cubicBezTo>
                    <a:pt x="371752" y="4347593"/>
                    <a:pt x="398132" y="4345481"/>
                    <a:pt x="423045" y="4343369"/>
                  </a:cubicBezTo>
                  <a:cubicBezTo>
                    <a:pt x="447959" y="4341257"/>
                    <a:pt x="471408" y="4337032"/>
                    <a:pt x="497787" y="4334920"/>
                  </a:cubicBezTo>
                  <a:cubicBezTo>
                    <a:pt x="505115" y="4379278"/>
                    <a:pt x="512442" y="4421525"/>
                    <a:pt x="518304" y="4463771"/>
                  </a:cubicBezTo>
                  <a:cubicBezTo>
                    <a:pt x="515373" y="4465884"/>
                    <a:pt x="512442" y="4467996"/>
                    <a:pt x="509511" y="4467996"/>
                  </a:cubicBezTo>
                  <a:cubicBezTo>
                    <a:pt x="513908" y="4476445"/>
                    <a:pt x="519770" y="4484894"/>
                    <a:pt x="521235" y="4493344"/>
                  </a:cubicBezTo>
                  <a:cubicBezTo>
                    <a:pt x="522701" y="4506018"/>
                    <a:pt x="521235" y="4518692"/>
                    <a:pt x="521235" y="4527141"/>
                  </a:cubicBezTo>
                  <a:cubicBezTo>
                    <a:pt x="531494" y="4531366"/>
                    <a:pt x="537356" y="4533478"/>
                    <a:pt x="544684" y="4535590"/>
                  </a:cubicBezTo>
                  <a:cubicBezTo>
                    <a:pt x="543218" y="4535590"/>
                    <a:pt x="541753" y="4537703"/>
                    <a:pt x="538821" y="4537703"/>
                  </a:cubicBezTo>
                  <a:cubicBezTo>
                    <a:pt x="540287" y="4552489"/>
                    <a:pt x="543218" y="4569388"/>
                    <a:pt x="544684" y="4590511"/>
                  </a:cubicBezTo>
                  <a:lnTo>
                    <a:pt x="568132" y="4590511"/>
                  </a:lnTo>
                  <a:cubicBezTo>
                    <a:pt x="572528" y="4590511"/>
                    <a:pt x="576925" y="4594736"/>
                    <a:pt x="578391" y="4596848"/>
                  </a:cubicBezTo>
                  <a:cubicBezTo>
                    <a:pt x="584253" y="4622196"/>
                    <a:pt x="597442" y="4630645"/>
                    <a:pt x="615028" y="4624308"/>
                  </a:cubicBezTo>
                  <a:cubicBezTo>
                    <a:pt x="622356" y="4622196"/>
                    <a:pt x="631149" y="4622196"/>
                    <a:pt x="638477" y="4622196"/>
                  </a:cubicBezTo>
                  <a:lnTo>
                    <a:pt x="656063" y="4622196"/>
                  </a:lnTo>
                  <a:cubicBezTo>
                    <a:pt x="661925" y="4622196"/>
                    <a:pt x="667787" y="4620083"/>
                    <a:pt x="673649" y="4617971"/>
                  </a:cubicBezTo>
                  <a:cubicBezTo>
                    <a:pt x="675115" y="4611634"/>
                    <a:pt x="675115" y="4605297"/>
                    <a:pt x="676580" y="4596848"/>
                  </a:cubicBezTo>
                  <a:cubicBezTo>
                    <a:pt x="680977" y="4596848"/>
                    <a:pt x="683908" y="4594736"/>
                    <a:pt x="688304" y="4594736"/>
                  </a:cubicBezTo>
                  <a:cubicBezTo>
                    <a:pt x="716149" y="4590511"/>
                    <a:pt x="745460" y="4584174"/>
                    <a:pt x="774770" y="4579949"/>
                  </a:cubicBezTo>
                  <a:cubicBezTo>
                    <a:pt x="774770" y="4579949"/>
                    <a:pt x="776236" y="4584174"/>
                    <a:pt x="777701" y="4590511"/>
                  </a:cubicBezTo>
                  <a:cubicBezTo>
                    <a:pt x="773305" y="4592623"/>
                    <a:pt x="770374" y="4594736"/>
                    <a:pt x="767442" y="4596848"/>
                  </a:cubicBezTo>
                  <a:cubicBezTo>
                    <a:pt x="779167" y="4613747"/>
                    <a:pt x="795287" y="4615859"/>
                    <a:pt x="805546" y="4603185"/>
                  </a:cubicBezTo>
                  <a:cubicBezTo>
                    <a:pt x="799684" y="4596848"/>
                    <a:pt x="795287" y="4592623"/>
                    <a:pt x="787960" y="4586286"/>
                  </a:cubicBezTo>
                  <a:lnTo>
                    <a:pt x="792356" y="4579949"/>
                  </a:lnTo>
                  <a:lnTo>
                    <a:pt x="804081" y="4579949"/>
                  </a:lnTo>
                  <a:lnTo>
                    <a:pt x="804081" y="4577837"/>
                  </a:lnTo>
                  <a:cubicBezTo>
                    <a:pt x="809943" y="4579949"/>
                    <a:pt x="814339" y="4584174"/>
                    <a:pt x="820201" y="4577837"/>
                  </a:cubicBezTo>
                  <a:lnTo>
                    <a:pt x="826063" y="4577837"/>
                  </a:lnTo>
                  <a:lnTo>
                    <a:pt x="877357" y="4582062"/>
                  </a:lnTo>
                  <a:cubicBezTo>
                    <a:pt x="883219" y="4582062"/>
                    <a:pt x="886150" y="4579949"/>
                    <a:pt x="889081" y="4575724"/>
                  </a:cubicBezTo>
                  <a:cubicBezTo>
                    <a:pt x="896408" y="4592623"/>
                    <a:pt x="902270" y="4607409"/>
                    <a:pt x="909598" y="4626421"/>
                  </a:cubicBezTo>
                  <a:cubicBezTo>
                    <a:pt x="908132" y="4626421"/>
                    <a:pt x="905201" y="4628533"/>
                    <a:pt x="902270" y="4628533"/>
                  </a:cubicBezTo>
                  <a:cubicBezTo>
                    <a:pt x="921322" y="4672892"/>
                    <a:pt x="933046" y="4719363"/>
                    <a:pt x="915460" y="4770058"/>
                  </a:cubicBezTo>
                  <a:cubicBezTo>
                    <a:pt x="916926" y="4786957"/>
                    <a:pt x="919857" y="4803856"/>
                    <a:pt x="921322" y="4824979"/>
                  </a:cubicBezTo>
                  <a:lnTo>
                    <a:pt x="935977" y="4824979"/>
                  </a:lnTo>
                  <a:cubicBezTo>
                    <a:pt x="933046" y="4835541"/>
                    <a:pt x="930115" y="4841878"/>
                    <a:pt x="928650" y="4848215"/>
                  </a:cubicBezTo>
                  <a:cubicBezTo>
                    <a:pt x="928650" y="4858777"/>
                    <a:pt x="944770" y="4863001"/>
                    <a:pt x="933046" y="4877787"/>
                  </a:cubicBezTo>
                  <a:lnTo>
                    <a:pt x="935977" y="4886236"/>
                  </a:lnTo>
                  <a:cubicBezTo>
                    <a:pt x="950632" y="4913696"/>
                    <a:pt x="966753" y="4939044"/>
                    <a:pt x="982874" y="4970729"/>
                  </a:cubicBezTo>
                  <a:cubicBezTo>
                    <a:pt x="971150" y="4979179"/>
                    <a:pt x="960891" y="4987628"/>
                    <a:pt x="947701" y="4996077"/>
                  </a:cubicBezTo>
                  <a:cubicBezTo>
                    <a:pt x="960891" y="4998190"/>
                    <a:pt x="962357" y="5008751"/>
                    <a:pt x="957960" y="5023537"/>
                  </a:cubicBezTo>
                  <a:cubicBezTo>
                    <a:pt x="956495" y="5027762"/>
                    <a:pt x="959426" y="5038324"/>
                    <a:pt x="960891" y="5040436"/>
                  </a:cubicBezTo>
                  <a:cubicBezTo>
                    <a:pt x="977012" y="5046773"/>
                    <a:pt x="991667" y="5070009"/>
                    <a:pt x="1010719" y="5061559"/>
                  </a:cubicBezTo>
                  <a:cubicBezTo>
                    <a:pt x="1010719" y="5065784"/>
                    <a:pt x="1009253" y="5072121"/>
                    <a:pt x="1007788" y="5074234"/>
                  </a:cubicBezTo>
                  <a:cubicBezTo>
                    <a:pt x="996064" y="5082683"/>
                    <a:pt x="984339" y="5089020"/>
                    <a:pt x="972615" y="5097469"/>
                  </a:cubicBezTo>
                  <a:lnTo>
                    <a:pt x="990202" y="5110143"/>
                  </a:lnTo>
                  <a:cubicBezTo>
                    <a:pt x="993133" y="5103806"/>
                    <a:pt x="994598" y="5097469"/>
                    <a:pt x="997529" y="5091132"/>
                  </a:cubicBezTo>
                  <a:cubicBezTo>
                    <a:pt x="1006322" y="5097469"/>
                    <a:pt x="1013650" y="5101694"/>
                    <a:pt x="1022443" y="5108030"/>
                  </a:cubicBezTo>
                  <a:cubicBezTo>
                    <a:pt x="1018046" y="5112255"/>
                    <a:pt x="1015115" y="5114368"/>
                    <a:pt x="1012184" y="5116480"/>
                  </a:cubicBezTo>
                  <a:cubicBezTo>
                    <a:pt x="1015115" y="5118592"/>
                    <a:pt x="1018046" y="5122817"/>
                    <a:pt x="1022443" y="5124929"/>
                  </a:cubicBezTo>
                  <a:cubicBezTo>
                    <a:pt x="1026840" y="5126199"/>
                    <a:pt x="1031236" y="5124929"/>
                    <a:pt x="1034167" y="5126199"/>
                  </a:cubicBezTo>
                  <a:cubicBezTo>
                    <a:pt x="1041495" y="5116480"/>
                    <a:pt x="1047357" y="5103806"/>
                    <a:pt x="1054684" y="5097469"/>
                  </a:cubicBezTo>
                  <a:cubicBezTo>
                    <a:pt x="1063478" y="5091132"/>
                    <a:pt x="1302357" y="5055222"/>
                    <a:pt x="1311150" y="5053110"/>
                  </a:cubicBezTo>
                  <a:cubicBezTo>
                    <a:pt x="1322874" y="5050998"/>
                    <a:pt x="1336064" y="5053110"/>
                    <a:pt x="1347788" y="5055222"/>
                  </a:cubicBezTo>
                  <a:lnTo>
                    <a:pt x="1317012" y="5074234"/>
                  </a:lnTo>
                  <a:lnTo>
                    <a:pt x="1321409" y="5086907"/>
                  </a:lnTo>
                  <a:cubicBezTo>
                    <a:pt x="1336064" y="5084795"/>
                    <a:pt x="1347788" y="5084795"/>
                    <a:pt x="1359512" y="5080570"/>
                  </a:cubicBezTo>
                  <a:cubicBezTo>
                    <a:pt x="1366840" y="5078458"/>
                    <a:pt x="1378564" y="5080570"/>
                    <a:pt x="1380030" y="5063672"/>
                  </a:cubicBezTo>
                  <a:cubicBezTo>
                    <a:pt x="1390288" y="5074234"/>
                    <a:pt x="1400547" y="5076345"/>
                    <a:pt x="1413737" y="5067896"/>
                  </a:cubicBezTo>
                  <a:cubicBezTo>
                    <a:pt x="1421064" y="5063672"/>
                    <a:pt x="1429857" y="5063672"/>
                    <a:pt x="1437185" y="5061559"/>
                  </a:cubicBezTo>
                  <a:cubicBezTo>
                    <a:pt x="1454771" y="5059447"/>
                    <a:pt x="1472357" y="5057335"/>
                    <a:pt x="1489944" y="5053110"/>
                  </a:cubicBezTo>
                  <a:lnTo>
                    <a:pt x="1507530" y="5053110"/>
                  </a:lnTo>
                  <a:cubicBezTo>
                    <a:pt x="1508995" y="5048885"/>
                    <a:pt x="1508995" y="5042549"/>
                    <a:pt x="1508995" y="5042549"/>
                  </a:cubicBezTo>
                  <a:cubicBezTo>
                    <a:pt x="1525116" y="5042549"/>
                    <a:pt x="1538306" y="5044661"/>
                    <a:pt x="1552961" y="5044661"/>
                  </a:cubicBezTo>
                  <a:cubicBezTo>
                    <a:pt x="1569082" y="5044661"/>
                    <a:pt x="1576409" y="5029875"/>
                    <a:pt x="1570547" y="5006639"/>
                  </a:cubicBezTo>
                  <a:cubicBezTo>
                    <a:pt x="1574944" y="5006639"/>
                    <a:pt x="1580806" y="5008751"/>
                    <a:pt x="1583737" y="5008751"/>
                  </a:cubicBezTo>
                  <a:cubicBezTo>
                    <a:pt x="1585203" y="5017201"/>
                    <a:pt x="1583737" y="5027762"/>
                    <a:pt x="1586668" y="5029875"/>
                  </a:cubicBezTo>
                  <a:cubicBezTo>
                    <a:pt x="1591065" y="5034099"/>
                    <a:pt x="1598392" y="5034099"/>
                    <a:pt x="1604254" y="5031987"/>
                  </a:cubicBezTo>
                  <a:cubicBezTo>
                    <a:pt x="1611582" y="5029875"/>
                    <a:pt x="1620375" y="5019313"/>
                    <a:pt x="1623306" y="5023537"/>
                  </a:cubicBezTo>
                  <a:cubicBezTo>
                    <a:pt x="1637961" y="5040436"/>
                    <a:pt x="1648220" y="5025650"/>
                    <a:pt x="1655547" y="5017201"/>
                  </a:cubicBezTo>
                  <a:cubicBezTo>
                    <a:pt x="1661409" y="5019313"/>
                    <a:pt x="1664341" y="5025650"/>
                    <a:pt x="1667272" y="5023537"/>
                  </a:cubicBezTo>
                  <a:cubicBezTo>
                    <a:pt x="1674599" y="5021426"/>
                    <a:pt x="1683392" y="5019313"/>
                    <a:pt x="1690720" y="5017201"/>
                  </a:cubicBezTo>
                  <a:cubicBezTo>
                    <a:pt x="1706841" y="5010864"/>
                    <a:pt x="1724427" y="5006639"/>
                    <a:pt x="1740548" y="5006639"/>
                  </a:cubicBezTo>
                  <a:cubicBezTo>
                    <a:pt x="1762530" y="5004527"/>
                    <a:pt x="1783048" y="4996077"/>
                    <a:pt x="1805031" y="4993965"/>
                  </a:cubicBezTo>
                  <a:cubicBezTo>
                    <a:pt x="1815289" y="4991853"/>
                    <a:pt x="1825548" y="4996077"/>
                    <a:pt x="1835806" y="4998190"/>
                  </a:cubicBezTo>
                  <a:cubicBezTo>
                    <a:pt x="1838737" y="4998190"/>
                    <a:pt x="1843134" y="4998190"/>
                    <a:pt x="1843134" y="4996077"/>
                  </a:cubicBezTo>
                  <a:cubicBezTo>
                    <a:pt x="1843134" y="4974954"/>
                    <a:pt x="1866582" y="4985516"/>
                    <a:pt x="1863651" y="4962280"/>
                  </a:cubicBezTo>
                  <a:cubicBezTo>
                    <a:pt x="1866582" y="4964393"/>
                    <a:pt x="1869513" y="4964393"/>
                    <a:pt x="1870979" y="4968617"/>
                  </a:cubicBezTo>
                  <a:cubicBezTo>
                    <a:pt x="1875375" y="4974954"/>
                    <a:pt x="1878306" y="4981291"/>
                    <a:pt x="1882703" y="4987628"/>
                  </a:cubicBezTo>
                  <a:cubicBezTo>
                    <a:pt x="1882703" y="4979179"/>
                    <a:pt x="1882703" y="4972842"/>
                    <a:pt x="1881237" y="4964393"/>
                  </a:cubicBezTo>
                  <a:cubicBezTo>
                    <a:pt x="1895893" y="4974954"/>
                    <a:pt x="1910548" y="4985516"/>
                    <a:pt x="1920807" y="4993965"/>
                  </a:cubicBezTo>
                  <a:cubicBezTo>
                    <a:pt x="1931065" y="4983403"/>
                    <a:pt x="1939858" y="4979179"/>
                    <a:pt x="1945720" y="4968617"/>
                  </a:cubicBezTo>
                  <a:cubicBezTo>
                    <a:pt x="1951582" y="4955943"/>
                    <a:pt x="1950117" y="4953831"/>
                    <a:pt x="1960375" y="4964393"/>
                  </a:cubicBezTo>
                  <a:cubicBezTo>
                    <a:pt x="1958910" y="4966505"/>
                    <a:pt x="1955979" y="4968617"/>
                    <a:pt x="1953048" y="4972842"/>
                  </a:cubicBezTo>
                  <a:cubicBezTo>
                    <a:pt x="1970634" y="4966505"/>
                    <a:pt x="1986755" y="4953831"/>
                    <a:pt x="2004341" y="4955943"/>
                  </a:cubicBezTo>
                  <a:cubicBezTo>
                    <a:pt x="2021927" y="4955943"/>
                    <a:pt x="2039513" y="4960168"/>
                    <a:pt x="2055634" y="4945381"/>
                  </a:cubicBezTo>
                  <a:cubicBezTo>
                    <a:pt x="2057100" y="4951719"/>
                    <a:pt x="2057100" y="4958056"/>
                    <a:pt x="2060031" y="4960168"/>
                  </a:cubicBezTo>
                  <a:cubicBezTo>
                    <a:pt x="2064427" y="4964393"/>
                    <a:pt x="2071755" y="4966505"/>
                    <a:pt x="2073221" y="4964393"/>
                  </a:cubicBezTo>
                  <a:cubicBezTo>
                    <a:pt x="2082014" y="4945381"/>
                    <a:pt x="2096669" y="4947494"/>
                    <a:pt x="2105462" y="4958056"/>
                  </a:cubicBezTo>
                  <a:cubicBezTo>
                    <a:pt x="2117186" y="4970729"/>
                    <a:pt x="2124514" y="4960168"/>
                    <a:pt x="2134772" y="4958056"/>
                  </a:cubicBezTo>
                  <a:cubicBezTo>
                    <a:pt x="2125979" y="4951719"/>
                    <a:pt x="2118652" y="4945381"/>
                    <a:pt x="2111324" y="4941157"/>
                  </a:cubicBezTo>
                  <a:cubicBezTo>
                    <a:pt x="2112789" y="4939044"/>
                    <a:pt x="2112789" y="4936932"/>
                    <a:pt x="2114255" y="4934820"/>
                  </a:cubicBezTo>
                  <a:cubicBezTo>
                    <a:pt x="2118652" y="4936932"/>
                    <a:pt x="2124514" y="4939044"/>
                    <a:pt x="2128910" y="4943269"/>
                  </a:cubicBezTo>
                  <a:cubicBezTo>
                    <a:pt x="2130376" y="4934820"/>
                    <a:pt x="2133307" y="4928483"/>
                    <a:pt x="2134772" y="4922146"/>
                  </a:cubicBezTo>
                  <a:cubicBezTo>
                    <a:pt x="2149428" y="4932708"/>
                    <a:pt x="2162617" y="4941157"/>
                    <a:pt x="2178738" y="4926371"/>
                  </a:cubicBezTo>
                  <a:cubicBezTo>
                    <a:pt x="2181669" y="4924258"/>
                    <a:pt x="2193393" y="4911585"/>
                    <a:pt x="2190462" y="4932708"/>
                  </a:cubicBezTo>
                  <a:cubicBezTo>
                    <a:pt x="2183135" y="4939044"/>
                    <a:pt x="2175807" y="4945381"/>
                    <a:pt x="2168479" y="4949606"/>
                  </a:cubicBezTo>
                  <a:cubicBezTo>
                    <a:pt x="2168479" y="4951719"/>
                    <a:pt x="2169945" y="4951719"/>
                    <a:pt x="2169945" y="4953831"/>
                  </a:cubicBezTo>
                  <a:cubicBezTo>
                    <a:pt x="2178738" y="4951719"/>
                    <a:pt x="2188997" y="4949606"/>
                    <a:pt x="2199255" y="4947494"/>
                  </a:cubicBezTo>
                  <a:cubicBezTo>
                    <a:pt x="2196324" y="4941157"/>
                    <a:pt x="2194859" y="4936932"/>
                    <a:pt x="2193393" y="4932708"/>
                  </a:cubicBezTo>
                  <a:cubicBezTo>
                    <a:pt x="2203652" y="4934820"/>
                    <a:pt x="2215376" y="4936932"/>
                    <a:pt x="2225635" y="4934820"/>
                  </a:cubicBezTo>
                  <a:cubicBezTo>
                    <a:pt x="2247617" y="4932708"/>
                    <a:pt x="2263738" y="4901023"/>
                    <a:pt x="2290117" y="4913696"/>
                  </a:cubicBezTo>
                  <a:cubicBezTo>
                    <a:pt x="2298911" y="4917921"/>
                    <a:pt x="2319428" y="4913696"/>
                    <a:pt x="2320893" y="4886236"/>
                  </a:cubicBezTo>
                  <a:cubicBezTo>
                    <a:pt x="2320893" y="4892573"/>
                    <a:pt x="2320893" y="4901023"/>
                    <a:pt x="2322359" y="4905247"/>
                  </a:cubicBezTo>
                  <a:cubicBezTo>
                    <a:pt x="2337014" y="4898911"/>
                    <a:pt x="2350204" y="4892573"/>
                    <a:pt x="2364859" y="4886236"/>
                  </a:cubicBezTo>
                  <a:cubicBezTo>
                    <a:pt x="2364859" y="4888349"/>
                    <a:pt x="2361928" y="4894686"/>
                    <a:pt x="2363394" y="4898911"/>
                  </a:cubicBezTo>
                  <a:cubicBezTo>
                    <a:pt x="2363394" y="4905247"/>
                    <a:pt x="2366324" y="4911585"/>
                    <a:pt x="2369255" y="4915809"/>
                  </a:cubicBezTo>
                  <a:cubicBezTo>
                    <a:pt x="2370721" y="4917921"/>
                    <a:pt x="2378049" y="4915809"/>
                    <a:pt x="2378049" y="4913696"/>
                  </a:cubicBezTo>
                  <a:cubicBezTo>
                    <a:pt x="2380980" y="4894686"/>
                    <a:pt x="2391238" y="4896798"/>
                    <a:pt x="2401497" y="4896798"/>
                  </a:cubicBezTo>
                  <a:cubicBezTo>
                    <a:pt x="2410290" y="4896798"/>
                    <a:pt x="2420549" y="4894686"/>
                    <a:pt x="2430807" y="4892573"/>
                  </a:cubicBezTo>
                  <a:cubicBezTo>
                    <a:pt x="2435204" y="4882012"/>
                    <a:pt x="2438135" y="4865113"/>
                    <a:pt x="2452790" y="4886236"/>
                  </a:cubicBezTo>
                  <a:cubicBezTo>
                    <a:pt x="2458652" y="4894686"/>
                    <a:pt x="2473307" y="4892573"/>
                    <a:pt x="2474773" y="4875675"/>
                  </a:cubicBezTo>
                  <a:lnTo>
                    <a:pt x="2536325" y="4875675"/>
                  </a:lnTo>
                  <a:lnTo>
                    <a:pt x="2536325" y="4879900"/>
                  </a:lnTo>
                  <a:cubicBezTo>
                    <a:pt x="2543652" y="4877787"/>
                    <a:pt x="2550980" y="4873562"/>
                    <a:pt x="2556842" y="4871450"/>
                  </a:cubicBezTo>
                  <a:cubicBezTo>
                    <a:pt x="2561239" y="4882012"/>
                    <a:pt x="2565635" y="4892573"/>
                    <a:pt x="2571497" y="4905247"/>
                  </a:cubicBezTo>
                  <a:cubicBezTo>
                    <a:pt x="2581756" y="4865113"/>
                    <a:pt x="2593480" y="4856664"/>
                    <a:pt x="2613997" y="4871450"/>
                  </a:cubicBezTo>
                  <a:cubicBezTo>
                    <a:pt x="2616928" y="4873562"/>
                    <a:pt x="2616928" y="4884124"/>
                    <a:pt x="2618394" y="4892573"/>
                  </a:cubicBezTo>
                  <a:cubicBezTo>
                    <a:pt x="2619859" y="4890461"/>
                    <a:pt x="2628653" y="4886236"/>
                    <a:pt x="2628653" y="4884124"/>
                  </a:cubicBezTo>
                  <a:cubicBezTo>
                    <a:pt x="2627187" y="4867226"/>
                    <a:pt x="2643308" y="4879900"/>
                    <a:pt x="2641842" y="4867226"/>
                  </a:cubicBezTo>
                  <a:cubicBezTo>
                    <a:pt x="2655032" y="4875675"/>
                    <a:pt x="2657963" y="4863001"/>
                    <a:pt x="2660894" y="4854552"/>
                  </a:cubicBezTo>
                  <a:cubicBezTo>
                    <a:pt x="2655032" y="4848215"/>
                    <a:pt x="2652101" y="4843990"/>
                    <a:pt x="2647704" y="4837653"/>
                  </a:cubicBezTo>
                  <a:cubicBezTo>
                    <a:pt x="2649170" y="4835541"/>
                    <a:pt x="2649170" y="4833428"/>
                    <a:pt x="2650635" y="4831316"/>
                  </a:cubicBezTo>
                  <a:cubicBezTo>
                    <a:pt x="2662359" y="4841878"/>
                    <a:pt x="2674084" y="4852439"/>
                    <a:pt x="2681411" y="4858777"/>
                  </a:cubicBezTo>
                  <a:cubicBezTo>
                    <a:pt x="2693135" y="4856664"/>
                    <a:pt x="2703394" y="4856664"/>
                    <a:pt x="2713653" y="4854552"/>
                  </a:cubicBezTo>
                  <a:cubicBezTo>
                    <a:pt x="2723911" y="4852439"/>
                    <a:pt x="2734170" y="4846102"/>
                    <a:pt x="2745894" y="4841878"/>
                  </a:cubicBezTo>
                  <a:cubicBezTo>
                    <a:pt x="2747360" y="4846102"/>
                    <a:pt x="2748825" y="4848215"/>
                    <a:pt x="2750291" y="4852439"/>
                  </a:cubicBezTo>
                  <a:cubicBezTo>
                    <a:pt x="2754687" y="4843990"/>
                    <a:pt x="2757618" y="4835541"/>
                    <a:pt x="2763480" y="4820754"/>
                  </a:cubicBezTo>
                  <a:lnTo>
                    <a:pt x="2763480" y="4854552"/>
                  </a:lnTo>
                  <a:cubicBezTo>
                    <a:pt x="2776670" y="4841878"/>
                    <a:pt x="2786929" y="4831316"/>
                    <a:pt x="2795722" y="4820754"/>
                  </a:cubicBezTo>
                  <a:cubicBezTo>
                    <a:pt x="2801584" y="4835541"/>
                    <a:pt x="2805980" y="4850327"/>
                    <a:pt x="2810377" y="4863001"/>
                  </a:cubicBezTo>
                  <a:cubicBezTo>
                    <a:pt x="2811843" y="4863001"/>
                    <a:pt x="2811843" y="4860888"/>
                    <a:pt x="2813308" y="4860888"/>
                  </a:cubicBezTo>
                  <a:cubicBezTo>
                    <a:pt x="2811843" y="4852439"/>
                    <a:pt x="2810377" y="4843990"/>
                    <a:pt x="2807446" y="4833428"/>
                  </a:cubicBezTo>
                  <a:lnTo>
                    <a:pt x="2882187" y="4833428"/>
                  </a:lnTo>
                  <a:cubicBezTo>
                    <a:pt x="2889515" y="4814417"/>
                    <a:pt x="2905636" y="4812305"/>
                    <a:pt x="2918825" y="4831316"/>
                  </a:cubicBezTo>
                  <a:cubicBezTo>
                    <a:pt x="2937877" y="4858777"/>
                    <a:pt x="2940808" y="4858777"/>
                    <a:pt x="2952532" y="4818642"/>
                  </a:cubicBezTo>
                  <a:cubicBezTo>
                    <a:pt x="2958395" y="4822867"/>
                    <a:pt x="2964256" y="4827092"/>
                    <a:pt x="2971584" y="4833428"/>
                  </a:cubicBezTo>
                  <a:cubicBezTo>
                    <a:pt x="2980377" y="4805968"/>
                    <a:pt x="2995032" y="4805968"/>
                    <a:pt x="3012619" y="4814417"/>
                  </a:cubicBezTo>
                  <a:cubicBezTo>
                    <a:pt x="3021412" y="4818642"/>
                    <a:pt x="3031671" y="4810193"/>
                    <a:pt x="3041929" y="4805968"/>
                  </a:cubicBezTo>
                  <a:lnTo>
                    <a:pt x="3049257" y="4816530"/>
                  </a:lnTo>
                  <a:cubicBezTo>
                    <a:pt x="3058050" y="4812305"/>
                    <a:pt x="3065377" y="4810193"/>
                    <a:pt x="3072705" y="4805968"/>
                  </a:cubicBezTo>
                  <a:cubicBezTo>
                    <a:pt x="3074170" y="4812305"/>
                    <a:pt x="3074170" y="4816530"/>
                    <a:pt x="3075636" y="4827092"/>
                  </a:cubicBezTo>
                  <a:cubicBezTo>
                    <a:pt x="3081498" y="4818642"/>
                    <a:pt x="3085895" y="4810193"/>
                    <a:pt x="3093222" y="4799631"/>
                  </a:cubicBezTo>
                  <a:cubicBezTo>
                    <a:pt x="3099084" y="4810193"/>
                    <a:pt x="3103481" y="4820754"/>
                    <a:pt x="3109343" y="4831316"/>
                  </a:cubicBezTo>
                  <a:cubicBezTo>
                    <a:pt x="3119602" y="4831316"/>
                    <a:pt x="3135722" y="4843990"/>
                    <a:pt x="3138653" y="4810193"/>
                  </a:cubicBezTo>
                  <a:cubicBezTo>
                    <a:pt x="3138653" y="4805968"/>
                    <a:pt x="3147446" y="4799631"/>
                    <a:pt x="3151843" y="4797519"/>
                  </a:cubicBezTo>
                  <a:cubicBezTo>
                    <a:pt x="3160636" y="4795407"/>
                    <a:pt x="3169429" y="4793294"/>
                    <a:pt x="3178222" y="4793294"/>
                  </a:cubicBezTo>
                  <a:cubicBezTo>
                    <a:pt x="3175291" y="4784845"/>
                    <a:pt x="3172360" y="4778508"/>
                    <a:pt x="3167964" y="4767946"/>
                  </a:cubicBezTo>
                  <a:cubicBezTo>
                    <a:pt x="3179688" y="4772171"/>
                    <a:pt x="3188481" y="4772171"/>
                    <a:pt x="3195809" y="4776396"/>
                  </a:cubicBezTo>
                  <a:cubicBezTo>
                    <a:pt x="3211929" y="4786957"/>
                    <a:pt x="3225119" y="4786957"/>
                    <a:pt x="3241240" y="4770058"/>
                  </a:cubicBezTo>
                  <a:cubicBezTo>
                    <a:pt x="3238309" y="4767946"/>
                    <a:pt x="3235378" y="4763722"/>
                    <a:pt x="3232447" y="4761609"/>
                  </a:cubicBezTo>
                  <a:cubicBezTo>
                    <a:pt x="3233912" y="4755272"/>
                    <a:pt x="3236843" y="4748935"/>
                    <a:pt x="3238309" y="4742598"/>
                  </a:cubicBezTo>
                  <a:cubicBezTo>
                    <a:pt x="3244171" y="4717250"/>
                    <a:pt x="3258826" y="4734149"/>
                    <a:pt x="3269085" y="4727812"/>
                  </a:cubicBezTo>
                  <a:cubicBezTo>
                    <a:pt x="3269085" y="4727812"/>
                    <a:pt x="3274947" y="4736262"/>
                    <a:pt x="3276412" y="4742598"/>
                  </a:cubicBezTo>
                  <a:cubicBezTo>
                    <a:pt x="3280809" y="4755272"/>
                    <a:pt x="3283740" y="4770058"/>
                    <a:pt x="3288137" y="4784845"/>
                  </a:cubicBezTo>
                  <a:cubicBezTo>
                    <a:pt x="3314516" y="4761609"/>
                    <a:pt x="3337964" y="4770058"/>
                    <a:pt x="3361412" y="4774283"/>
                  </a:cubicBezTo>
                  <a:cubicBezTo>
                    <a:pt x="3355550" y="4770058"/>
                    <a:pt x="3351154" y="4765834"/>
                    <a:pt x="3346757" y="4761609"/>
                  </a:cubicBezTo>
                  <a:cubicBezTo>
                    <a:pt x="3346757" y="4759497"/>
                    <a:pt x="3348223" y="4757385"/>
                    <a:pt x="3348223" y="4755272"/>
                  </a:cubicBezTo>
                  <a:cubicBezTo>
                    <a:pt x="3354085" y="4757385"/>
                    <a:pt x="3361412" y="4761609"/>
                    <a:pt x="3367274" y="4763722"/>
                  </a:cubicBezTo>
                  <a:cubicBezTo>
                    <a:pt x="3367274" y="4761609"/>
                    <a:pt x="3367274" y="4759497"/>
                    <a:pt x="3365809" y="4757385"/>
                  </a:cubicBezTo>
                  <a:cubicBezTo>
                    <a:pt x="3370206" y="4755272"/>
                    <a:pt x="3377533" y="4751047"/>
                    <a:pt x="3378999" y="4753160"/>
                  </a:cubicBezTo>
                  <a:cubicBezTo>
                    <a:pt x="3387792" y="4778508"/>
                    <a:pt x="3402447" y="4759497"/>
                    <a:pt x="3415636" y="4765834"/>
                  </a:cubicBezTo>
                  <a:cubicBezTo>
                    <a:pt x="3412706" y="4748935"/>
                    <a:pt x="3411240" y="4736262"/>
                    <a:pt x="3409774" y="4727812"/>
                  </a:cubicBezTo>
                  <a:cubicBezTo>
                    <a:pt x="3415636" y="4719363"/>
                    <a:pt x="3421499" y="4713026"/>
                    <a:pt x="3430292" y="4704577"/>
                  </a:cubicBezTo>
                  <a:cubicBezTo>
                    <a:pt x="3430292" y="4715138"/>
                    <a:pt x="3428826" y="4725700"/>
                    <a:pt x="3428826" y="4736262"/>
                  </a:cubicBezTo>
                  <a:cubicBezTo>
                    <a:pt x="3428826" y="4746823"/>
                    <a:pt x="3430292" y="4757385"/>
                    <a:pt x="3433223" y="4763722"/>
                  </a:cubicBezTo>
                  <a:cubicBezTo>
                    <a:pt x="3434688" y="4767946"/>
                    <a:pt x="3443481" y="4763722"/>
                    <a:pt x="3449344" y="4761609"/>
                  </a:cubicBezTo>
                  <a:cubicBezTo>
                    <a:pt x="3459602" y="4755272"/>
                    <a:pt x="3469861" y="4746823"/>
                    <a:pt x="3480119" y="4763722"/>
                  </a:cubicBezTo>
                  <a:cubicBezTo>
                    <a:pt x="3481585" y="4765834"/>
                    <a:pt x="3487447" y="4763722"/>
                    <a:pt x="3490378" y="4759497"/>
                  </a:cubicBezTo>
                  <a:cubicBezTo>
                    <a:pt x="3497705" y="4748935"/>
                    <a:pt x="3503568" y="4734149"/>
                    <a:pt x="3512361" y="4757385"/>
                  </a:cubicBezTo>
                  <a:cubicBezTo>
                    <a:pt x="3513826" y="4759497"/>
                    <a:pt x="3522619" y="4759497"/>
                    <a:pt x="3527016" y="4757385"/>
                  </a:cubicBezTo>
                  <a:cubicBezTo>
                    <a:pt x="3537275" y="4751047"/>
                    <a:pt x="3546068" y="4744711"/>
                    <a:pt x="3556326" y="4736262"/>
                  </a:cubicBezTo>
                  <a:cubicBezTo>
                    <a:pt x="3554861" y="4742598"/>
                    <a:pt x="3553396" y="4746823"/>
                    <a:pt x="3553396" y="4751047"/>
                  </a:cubicBezTo>
                  <a:cubicBezTo>
                    <a:pt x="3565120" y="4759497"/>
                    <a:pt x="3575378" y="4763722"/>
                    <a:pt x="3584172" y="4744711"/>
                  </a:cubicBezTo>
                  <a:cubicBezTo>
                    <a:pt x="3587102" y="4738373"/>
                    <a:pt x="3597361" y="4738373"/>
                    <a:pt x="3604689" y="4736262"/>
                  </a:cubicBezTo>
                  <a:cubicBezTo>
                    <a:pt x="3600292" y="4729924"/>
                    <a:pt x="3594430" y="4725700"/>
                    <a:pt x="3588568" y="4719363"/>
                  </a:cubicBezTo>
                  <a:cubicBezTo>
                    <a:pt x="3613482" y="4698239"/>
                    <a:pt x="3616413" y="4700352"/>
                    <a:pt x="3616413" y="4729924"/>
                  </a:cubicBezTo>
                  <a:cubicBezTo>
                    <a:pt x="3619344" y="4721475"/>
                    <a:pt x="3620809" y="4715138"/>
                    <a:pt x="3625206" y="4702464"/>
                  </a:cubicBezTo>
                  <a:cubicBezTo>
                    <a:pt x="3647189" y="4704577"/>
                    <a:pt x="3669171" y="4708801"/>
                    <a:pt x="3692620" y="4710913"/>
                  </a:cubicBezTo>
                  <a:lnTo>
                    <a:pt x="3692620" y="4721475"/>
                  </a:lnTo>
                  <a:lnTo>
                    <a:pt x="3683827" y="4721475"/>
                  </a:lnTo>
                  <a:cubicBezTo>
                    <a:pt x="3666240" y="4723587"/>
                    <a:pt x="3648654" y="4723587"/>
                    <a:pt x="3631068" y="4725700"/>
                  </a:cubicBezTo>
                  <a:cubicBezTo>
                    <a:pt x="3636930" y="4729924"/>
                    <a:pt x="3644257" y="4736262"/>
                    <a:pt x="3650120" y="4740486"/>
                  </a:cubicBezTo>
                  <a:cubicBezTo>
                    <a:pt x="3653051" y="4729924"/>
                    <a:pt x="3654516" y="4732037"/>
                    <a:pt x="3661844" y="4736262"/>
                  </a:cubicBezTo>
                  <a:cubicBezTo>
                    <a:pt x="3672103" y="4740486"/>
                    <a:pt x="3683827" y="4740486"/>
                    <a:pt x="3695551" y="4742598"/>
                  </a:cubicBezTo>
                  <a:cubicBezTo>
                    <a:pt x="3701413" y="4742598"/>
                    <a:pt x="3707275" y="4744711"/>
                    <a:pt x="3714603" y="4746823"/>
                  </a:cubicBezTo>
                  <a:cubicBezTo>
                    <a:pt x="3716068" y="4740486"/>
                    <a:pt x="3718999" y="4732037"/>
                    <a:pt x="3721930" y="4721475"/>
                  </a:cubicBezTo>
                  <a:cubicBezTo>
                    <a:pt x="3738051" y="4759497"/>
                    <a:pt x="3749775" y="4757385"/>
                    <a:pt x="3768827" y="4719363"/>
                  </a:cubicBezTo>
                  <a:cubicBezTo>
                    <a:pt x="3768827" y="4725700"/>
                    <a:pt x="3770292" y="4729924"/>
                    <a:pt x="3770292" y="4734149"/>
                  </a:cubicBezTo>
                  <a:cubicBezTo>
                    <a:pt x="3776154" y="4734149"/>
                    <a:pt x="3780551" y="4734149"/>
                    <a:pt x="3786413" y="4732037"/>
                  </a:cubicBezTo>
                  <a:cubicBezTo>
                    <a:pt x="3784948" y="4736262"/>
                    <a:pt x="3783482" y="4740486"/>
                    <a:pt x="3782016" y="4742598"/>
                  </a:cubicBezTo>
                  <a:lnTo>
                    <a:pt x="3784948" y="4746823"/>
                  </a:lnTo>
                  <a:cubicBezTo>
                    <a:pt x="3789344" y="4740486"/>
                    <a:pt x="3793741" y="4734149"/>
                    <a:pt x="3801068" y="4725700"/>
                  </a:cubicBezTo>
                  <a:cubicBezTo>
                    <a:pt x="3806930" y="4729924"/>
                    <a:pt x="3814258" y="4734149"/>
                    <a:pt x="3820120" y="4738373"/>
                  </a:cubicBezTo>
                  <a:cubicBezTo>
                    <a:pt x="3825982" y="4732037"/>
                    <a:pt x="3833309" y="4725700"/>
                    <a:pt x="3840637" y="4719363"/>
                  </a:cubicBezTo>
                  <a:cubicBezTo>
                    <a:pt x="3850896" y="4748935"/>
                    <a:pt x="3864085" y="4753160"/>
                    <a:pt x="3875810" y="4732037"/>
                  </a:cubicBezTo>
                  <a:cubicBezTo>
                    <a:pt x="3893396" y="4734149"/>
                    <a:pt x="3908051" y="4736262"/>
                    <a:pt x="3918310" y="4736262"/>
                  </a:cubicBezTo>
                  <a:cubicBezTo>
                    <a:pt x="3919775" y="4721475"/>
                    <a:pt x="3921240" y="4710913"/>
                    <a:pt x="3922706" y="4700352"/>
                  </a:cubicBezTo>
                  <a:cubicBezTo>
                    <a:pt x="3928568" y="4702464"/>
                    <a:pt x="3932965" y="4704577"/>
                    <a:pt x="3938827" y="4706689"/>
                  </a:cubicBezTo>
                  <a:cubicBezTo>
                    <a:pt x="3941758" y="4708801"/>
                    <a:pt x="3944689" y="4713026"/>
                    <a:pt x="3947620" y="4715138"/>
                  </a:cubicBezTo>
                  <a:cubicBezTo>
                    <a:pt x="3943224" y="4717250"/>
                    <a:pt x="3938827" y="4717250"/>
                    <a:pt x="3934431" y="4719363"/>
                  </a:cubicBezTo>
                  <a:cubicBezTo>
                    <a:pt x="3947620" y="4736262"/>
                    <a:pt x="3957879" y="4732037"/>
                    <a:pt x="3968138" y="4719363"/>
                  </a:cubicBezTo>
                  <a:cubicBezTo>
                    <a:pt x="3963741" y="4736262"/>
                    <a:pt x="3976931" y="4734149"/>
                    <a:pt x="3978396" y="4734149"/>
                  </a:cubicBezTo>
                  <a:cubicBezTo>
                    <a:pt x="3997448" y="4723587"/>
                    <a:pt x="4015034" y="4717250"/>
                    <a:pt x="4035551" y="4734149"/>
                  </a:cubicBezTo>
                  <a:cubicBezTo>
                    <a:pt x="4038482" y="4713026"/>
                    <a:pt x="4041413" y="4696127"/>
                    <a:pt x="4042879" y="4679229"/>
                  </a:cubicBezTo>
                  <a:cubicBezTo>
                    <a:pt x="4050207" y="4681341"/>
                    <a:pt x="4056069" y="4681341"/>
                    <a:pt x="4063396" y="4683453"/>
                  </a:cubicBezTo>
                  <a:cubicBezTo>
                    <a:pt x="4069258" y="4683453"/>
                    <a:pt x="4075120" y="4685565"/>
                    <a:pt x="4080983" y="4685565"/>
                  </a:cubicBezTo>
                  <a:lnTo>
                    <a:pt x="4080983" y="4691903"/>
                  </a:lnTo>
                  <a:cubicBezTo>
                    <a:pt x="4075120" y="4694015"/>
                    <a:pt x="4070724" y="4696127"/>
                    <a:pt x="4064862" y="4698239"/>
                  </a:cubicBezTo>
                  <a:lnTo>
                    <a:pt x="4064862" y="4704577"/>
                  </a:lnTo>
                  <a:cubicBezTo>
                    <a:pt x="4085379" y="4710913"/>
                    <a:pt x="4104430" y="4717250"/>
                    <a:pt x="4124948" y="4721475"/>
                  </a:cubicBezTo>
                  <a:cubicBezTo>
                    <a:pt x="4129345" y="4723587"/>
                    <a:pt x="4135207" y="4717250"/>
                    <a:pt x="4142534" y="4710913"/>
                  </a:cubicBezTo>
                  <a:cubicBezTo>
                    <a:pt x="4145466" y="4713026"/>
                    <a:pt x="4152793" y="4717250"/>
                    <a:pt x="4161586" y="4719363"/>
                  </a:cubicBezTo>
                  <a:cubicBezTo>
                    <a:pt x="4183569" y="4723587"/>
                    <a:pt x="4207017" y="4727812"/>
                    <a:pt x="4224603" y="4700352"/>
                  </a:cubicBezTo>
                  <a:cubicBezTo>
                    <a:pt x="4226069" y="4723587"/>
                    <a:pt x="4240724" y="4708801"/>
                    <a:pt x="4248052" y="4717250"/>
                  </a:cubicBezTo>
                  <a:cubicBezTo>
                    <a:pt x="4248052" y="4717250"/>
                    <a:pt x="4255379" y="4708801"/>
                    <a:pt x="4258310" y="4704577"/>
                  </a:cubicBezTo>
                  <a:cubicBezTo>
                    <a:pt x="4258310" y="4704577"/>
                    <a:pt x="4256845" y="4702464"/>
                    <a:pt x="4256845" y="4700352"/>
                  </a:cubicBezTo>
                  <a:cubicBezTo>
                    <a:pt x="4259776" y="4702464"/>
                    <a:pt x="4261241" y="4708801"/>
                    <a:pt x="4264173" y="4706689"/>
                  </a:cubicBezTo>
                  <a:cubicBezTo>
                    <a:pt x="4277362" y="4706689"/>
                    <a:pt x="4289086" y="4704577"/>
                    <a:pt x="4297880" y="4704577"/>
                  </a:cubicBezTo>
                  <a:cubicBezTo>
                    <a:pt x="4305207" y="4710913"/>
                    <a:pt x="4309603" y="4717250"/>
                    <a:pt x="4312534" y="4715138"/>
                  </a:cubicBezTo>
                  <a:cubicBezTo>
                    <a:pt x="4330121" y="4713026"/>
                    <a:pt x="4346241" y="4706689"/>
                    <a:pt x="4362362" y="4706689"/>
                  </a:cubicBezTo>
                  <a:cubicBezTo>
                    <a:pt x="4378483" y="4719363"/>
                    <a:pt x="4375552" y="4696127"/>
                    <a:pt x="4372621" y="4683453"/>
                  </a:cubicBezTo>
                  <a:cubicBezTo>
                    <a:pt x="4378483" y="4675004"/>
                    <a:pt x="4384345" y="4668667"/>
                    <a:pt x="4385811" y="4666555"/>
                  </a:cubicBezTo>
                  <a:cubicBezTo>
                    <a:pt x="4394604" y="4666555"/>
                    <a:pt x="4400466" y="4668667"/>
                    <a:pt x="4404862" y="4666555"/>
                  </a:cubicBezTo>
                  <a:cubicBezTo>
                    <a:pt x="4410725" y="4660218"/>
                    <a:pt x="4415121" y="4649656"/>
                    <a:pt x="4422449" y="4636982"/>
                  </a:cubicBezTo>
                  <a:cubicBezTo>
                    <a:pt x="4431242" y="4634870"/>
                    <a:pt x="4445897" y="4630645"/>
                    <a:pt x="4462018" y="4626421"/>
                  </a:cubicBezTo>
                  <a:cubicBezTo>
                    <a:pt x="4462018" y="4626421"/>
                    <a:pt x="4462018" y="4622196"/>
                    <a:pt x="4463483" y="4617971"/>
                  </a:cubicBezTo>
                  <a:cubicBezTo>
                    <a:pt x="4469345" y="4605297"/>
                    <a:pt x="4484001" y="4601072"/>
                    <a:pt x="4475207" y="4577837"/>
                  </a:cubicBezTo>
                  <a:cubicBezTo>
                    <a:pt x="4473742" y="4573613"/>
                    <a:pt x="4473742" y="4560939"/>
                    <a:pt x="4476673" y="4556714"/>
                  </a:cubicBezTo>
                  <a:cubicBezTo>
                    <a:pt x="4486932" y="4537703"/>
                    <a:pt x="4486932" y="4535590"/>
                    <a:pt x="4469345" y="4527141"/>
                  </a:cubicBezTo>
                  <a:cubicBezTo>
                    <a:pt x="4470810" y="4512355"/>
                    <a:pt x="4460552" y="4493344"/>
                    <a:pt x="4475207" y="4491232"/>
                  </a:cubicBezTo>
                  <a:cubicBezTo>
                    <a:pt x="4479604" y="4478558"/>
                    <a:pt x="4481070" y="4472221"/>
                    <a:pt x="4484001" y="4465884"/>
                  </a:cubicBezTo>
                  <a:cubicBezTo>
                    <a:pt x="4485466" y="4461659"/>
                    <a:pt x="4489863" y="4457434"/>
                    <a:pt x="4489863" y="4453209"/>
                  </a:cubicBezTo>
                  <a:cubicBezTo>
                    <a:pt x="4489863" y="4444760"/>
                    <a:pt x="4486932" y="4434199"/>
                    <a:pt x="4488397" y="4427862"/>
                  </a:cubicBezTo>
                  <a:cubicBezTo>
                    <a:pt x="4492793" y="4404626"/>
                    <a:pt x="4494259" y="4383503"/>
                    <a:pt x="4467880" y="4375054"/>
                  </a:cubicBezTo>
                  <a:cubicBezTo>
                    <a:pt x="4478138" y="4368717"/>
                    <a:pt x="4482535" y="4364492"/>
                    <a:pt x="4489863" y="4360267"/>
                  </a:cubicBezTo>
                  <a:cubicBezTo>
                    <a:pt x="4478138" y="4351818"/>
                    <a:pt x="4467880" y="4345481"/>
                    <a:pt x="4454690" y="4337032"/>
                  </a:cubicBezTo>
                  <a:lnTo>
                    <a:pt x="4467880" y="4337032"/>
                  </a:lnTo>
                  <a:lnTo>
                    <a:pt x="4467880" y="4330695"/>
                  </a:lnTo>
                  <a:cubicBezTo>
                    <a:pt x="4460552" y="4330695"/>
                    <a:pt x="4454690" y="4328583"/>
                    <a:pt x="4447363" y="4328583"/>
                  </a:cubicBezTo>
                  <a:cubicBezTo>
                    <a:pt x="4447363" y="4330695"/>
                    <a:pt x="4447363" y="4332807"/>
                    <a:pt x="4445897" y="4334920"/>
                  </a:cubicBezTo>
                  <a:cubicBezTo>
                    <a:pt x="4444431" y="4330695"/>
                    <a:pt x="4442966" y="4326470"/>
                    <a:pt x="4441500" y="4320133"/>
                  </a:cubicBezTo>
                  <a:cubicBezTo>
                    <a:pt x="4479604" y="4307459"/>
                    <a:pt x="4734604" y="4267325"/>
                    <a:pt x="4711156" y="4260988"/>
                  </a:cubicBezTo>
                  <a:cubicBezTo>
                    <a:pt x="4722880" y="4246202"/>
                    <a:pt x="4718484" y="4220854"/>
                    <a:pt x="4739001" y="4218742"/>
                  </a:cubicBezTo>
                  <a:cubicBezTo>
                    <a:pt x="4744863" y="4218742"/>
                    <a:pt x="4755122" y="4203956"/>
                    <a:pt x="4756587" y="4193394"/>
                  </a:cubicBezTo>
                  <a:cubicBezTo>
                    <a:pt x="4759518" y="4178607"/>
                    <a:pt x="4756587" y="4159596"/>
                    <a:pt x="4759518" y="4144810"/>
                  </a:cubicBezTo>
                  <a:cubicBezTo>
                    <a:pt x="4762449" y="4123687"/>
                    <a:pt x="4768311" y="4102564"/>
                    <a:pt x="4772708" y="4085665"/>
                  </a:cubicBezTo>
                  <a:cubicBezTo>
                    <a:pt x="4768311" y="4075103"/>
                    <a:pt x="4763915" y="4064542"/>
                    <a:pt x="4760984" y="4058205"/>
                  </a:cubicBezTo>
                  <a:cubicBezTo>
                    <a:pt x="4766846" y="4051868"/>
                    <a:pt x="4769777" y="4047643"/>
                    <a:pt x="4774173" y="4045531"/>
                  </a:cubicBezTo>
                  <a:cubicBezTo>
                    <a:pt x="4772708" y="4043419"/>
                    <a:pt x="4772708" y="4041306"/>
                    <a:pt x="4771242" y="4039194"/>
                  </a:cubicBezTo>
                  <a:cubicBezTo>
                    <a:pt x="4766846" y="4041306"/>
                    <a:pt x="4762449" y="4043419"/>
                    <a:pt x="4758053" y="4045531"/>
                  </a:cubicBezTo>
                  <a:cubicBezTo>
                    <a:pt x="4782967" y="4015958"/>
                    <a:pt x="4788829" y="3961038"/>
                    <a:pt x="4768311" y="3935690"/>
                  </a:cubicBezTo>
                  <a:cubicBezTo>
                    <a:pt x="4766846" y="3939915"/>
                    <a:pt x="4763915" y="3944139"/>
                    <a:pt x="4762449" y="3948364"/>
                  </a:cubicBezTo>
                  <a:cubicBezTo>
                    <a:pt x="4756587" y="3933578"/>
                    <a:pt x="4740466" y="3929353"/>
                    <a:pt x="4747794" y="3906118"/>
                  </a:cubicBezTo>
                  <a:cubicBezTo>
                    <a:pt x="4747794" y="3906118"/>
                    <a:pt x="4746329" y="3901893"/>
                    <a:pt x="4744863" y="3901893"/>
                  </a:cubicBezTo>
                  <a:cubicBezTo>
                    <a:pt x="4737535" y="3897668"/>
                    <a:pt x="4739001" y="3891331"/>
                    <a:pt x="4736070" y="3882882"/>
                  </a:cubicBezTo>
                  <a:cubicBezTo>
                    <a:pt x="4731673" y="3863871"/>
                    <a:pt x="4733139" y="3844860"/>
                    <a:pt x="4733139" y="3827962"/>
                  </a:cubicBezTo>
                  <a:lnTo>
                    <a:pt x="4733139" y="3751918"/>
                  </a:lnTo>
                  <a:cubicBezTo>
                    <a:pt x="4733139" y="3735019"/>
                    <a:pt x="4739001" y="3726570"/>
                    <a:pt x="4750725" y="3730794"/>
                  </a:cubicBezTo>
                  <a:cubicBezTo>
                    <a:pt x="4750725" y="3730794"/>
                    <a:pt x="4752191" y="3728682"/>
                    <a:pt x="4753656" y="3728682"/>
                  </a:cubicBezTo>
                  <a:cubicBezTo>
                    <a:pt x="4749259" y="3724457"/>
                    <a:pt x="4746329" y="3722345"/>
                    <a:pt x="4743397" y="3718121"/>
                  </a:cubicBezTo>
                  <a:cubicBezTo>
                    <a:pt x="4743397" y="3716008"/>
                    <a:pt x="4744863" y="3713896"/>
                    <a:pt x="4744863" y="3711784"/>
                  </a:cubicBezTo>
                  <a:cubicBezTo>
                    <a:pt x="4755122" y="3716008"/>
                    <a:pt x="4765380" y="3722345"/>
                    <a:pt x="4772708" y="3726570"/>
                  </a:cubicBezTo>
                  <a:cubicBezTo>
                    <a:pt x="4781501" y="3709671"/>
                    <a:pt x="4788829" y="3696997"/>
                    <a:pt x="4794691" y="3688548"/>
                  </a:cubicBezTo>
                  <a:lnTo>
                    <a:pt x="4794691" y="3650526"/>
                  </a:lnTo>
                  <a:cubicBezTo>
                    <a:pt x="4791760" y="3650526"/>
                    <a:pt x="4787363" y="3652639"/>
                    <a:pt x="4782967" y="3652639"/>
                  </a:cubicBezTo>
                  <a:cubicBezTo>
                    <a:pt x="4780035" y="3642077"/>
                    <a:pt x="4778570" y="3631515"/>
                    <a:pt x="4775639" y="3616729"/>
                  </a:cubicBezTo>
                  <a:cubicBezTo>
                    <a:pt x="4782967" y="3623066"/>
                    <a:pt x="4785897" y="3627290"/>
                    <a:pt x="4788829" y="3629403"/>
                  </a:cubicBezTo>
                  <a:cubicBezTo>
                    <a:pt x="4791760" y="3627290"/>
                    <a:pt x="4796156" y="3625178"/>
                    <a:pt x="4800552" y="3620954"/>
                  </a:cubicBezTo>
                  <a:cubicBezTo>
                    <a:pt x="4799087" y="3618841"/>
                    <a:pt x="4797622" y="3616729"/>
                    <a:pt x="4797622" y="3614616"/>
                  </a:cubicBezTo>
                  <a:cubicBezTo>
                    <a:pt x="4793225" y="3614616"/>
                    <a:pt x="4788829" y="3612505"/>
                    <a:pt x="4787363" y="3612505"/>
                  </a:cubicBezTo>
                  <a:cubicBezTo>
                    <a:pt x="4790294" y="3599830"/>
                    <a:pt x="4796156" y="3587156"/>
                    <a:pt x="4793225" y="3580820"/>
                  </a:cubicBezTo>
                  <a:cubicBezTo>
                    <a:pt x="4785897" y="3553359"/>
                    <a:pt x="4793225" y="3532236"/>
                    <a:pt x="4800552" y="3509000"/>
                  </a:cubicBezTo>
                  <a:cubicBezTo>
                    <a:pt x="4802018" y="3502663"/>
                    <a:pt x="4800552" y="3496326"/>
                    <a:pt x="4800552" y="3489990"/>
                  </a:cubicBezTo>
                  <a:cubicBezTo>
                    <a:pt x="4802018" y="3462529"/>
                    <a:pt x="4803484" y="3437181"/>
                    <a:pt x="4804949" y="3399159"/>
                  </a:cubicBezTo>
                  <a:cubicBezTo>
                    <a:pt x="4799087" y="3394935"/>
                    <a:pt x="4790294" y="3384373"/>
                    <a:pt x="4780035" y="3375924"/>
                  </a:cubicBezTo>
                  <a:cubicBezTo>
                    <a:pt x="4771242" y="3369587"/>
                    <a:pt x="4762449" y="3367475"/>
                    <a:pt x="4753656" y="3363250"/>
                  </a:cubicBezTo>
                  <a:cubicBezTo>
                    <a:pt x="4749259" y="3361137"/>
                    <a:pt x="4743397" y="3363250"/>
                    <a:pt x="4739001" y="3361137"/>
                  </a:cubicBezTo>
                  <a:cubicBezTo>
                    <a:pt x="4702363" y="3354800"/>
                    <a:pt x="4664259" y="3346351"/>
                    <a:pt x="4627621" y="3340014"/>
                  </a:cubicBezTo>
                  <a:cubicBezTo>
                    <a:pt x="4596845" y="3333677"/>
                    <a:pt x="4566069" y="3327341"/>
                    <a:pt x="4536759" y="3321003"/>
                  </a:cubicBezTo>
                  <a:cubicBezTo>
                    <a:pt x="4529431" y="3318891"/>
                    <a:pt x="4522104" y="3314667"/>
                    <a:pt x="4513311" y="3314667"/>
                  </a:cubicBezTo>
                  <a:cubicBezTo>
                    <a:pt x="4494259" y="3312554"/>
                    <a:pt x="4473742" y="3312554"/>
                    <a:pt x="4454690" y="3312554"/>
                  </a:cubicBezTo>
                  <a:cubicBezTo>
                    <a:pt x="4444431" y="3312554"/>
                    <a:pt x="4435638" y="3312554"/>
                    <a:pt x="4425380" y="3310442"/>
                  </a:cubicBezTo>
                  <a:cubicBezTo>
                    <a:pt x="4407793" y="3308329"/>
                    <a:pt x="4390207" y="3304105"/>
                    <a:pt x="4372621" y="3301992"/>
                  </a:cubicBezTo>
                  <a:lnTo>
                    <a:pt x="4372621" y="3295656"/>
                  </a:lnTo>
                  <a:cubicBezTo>
                    <a:pt x="4416587" y="3291431"/>
                    <a:pt x="4462018" y="3285094"/>
                    <a:pt x="4507449" y="3297768"/>
                  </a:cubicBezTo>
                  <a:cubicBezTo>
                    <a:pt x="4505983" y="3291431"/>
                    <a:pt x="4504518" y="3285094"/>
                    <a:pt x="4503052" y="3280869"/>
                  </a:cubicBezTo>
                  <a:cubicBezTo>
                    <a:pt x="4513311" y="3278757"/>
                    <a:pt x="4520638" y="3266083"/>
                    <a:pt x="4530897" y="3280869"/>
                  </a:cubicBezTo>
                  <a:cubicBezTo>
                    <a:pt x="4532362" y="3282982"/>
                    <a:pt x="4541156" y="3276644"/>
                    <a:pt x="4547018" y="3274532"/>
                  </a:cubicBezTo>
                  <a:lnTo>
                    <a:pt x="4547018" y="3270307"/>
                  </a:lnTo>
                  <a:lnTo>
                    <a:pt x="4533828" y="3270307"/>
                  </a:lnTo>
                  <a:cubicBezTo>
                    <a:pt x="4548483" y="3253409"/>
                    <a:pt x="4558742" y="3238623"/>
                    <a:pt x="4569001" y="3228061"/>
                  </a:cubicBezTo>
                  <a:cubicBezTo>
                    <a:pt x="4577794" y="3230173"/>
                    <a:pt x="4586587" y="3232286"/>
                    <a:pt x="4592449" y="3234398"/>
                  </a:cubicBezTo>
                  <a:cubicBezTo>
                    <a:pt x="4593915" y="3194264"/>
                    <a:pt x="4570466" y="3192151"/>
                    <a:pt x="4552880" y="3175253"/>
                  </a:cubicBezTo>
                  <a:cubicBezTo>
                    <a:pt x="4560207" y="3168916"/>
                    <a:pt x="4564604" y="3162579"/>
                    <a:pt x="4570466" y="3160466"/>
                  </a:cubicBezTo>
                  <a:cubicBezTo>
                    <a:pt x="4586587" y="3154129"/>
                    <a:pt x="4607104" y="3171028"/>
                    <a:pt x="4617362" y="3135119"/>
                  </a:cubicBezTo>
                  <a:cubicBezTo>
                    <a:pt x="4618828" y="3133006"/>
                    <a:pt x="4623225" y="3133006"/>
                    <a:pt x="4630553" y="3128782"/>
                  </a:cubicBezTo>
                  <a:cubicBezTo>
                    <a:pt x="4626156" y="3122445"/>
                    <a:pt x="4621759" y="3118220"/>
                    <a:pt x="4618828" y="3113995"/>
                  </a:cubicBezTo>
                  <a:cubicBezTo>
                    <a:pt x="4621759" y="3111883"/>
                    <a:pt x="4626156" y="3109771"/>
                    <a:pt x="4626156" y="3109771"/>
                  </a:cubicBezTo>
                  <a:cubicBezTo>
                    <a:pt x="4636415" y="3120332"/>
                    <a:pt x="4643742" y="3128782"/>
                    <a:pt x="4652535" y="3137231"/>
                  </a:cubicBezTo>
                  <a:cubicBezTo>
                    <a:pt x="4654000" y="3135119"/>
                    <a:pt x="4655466" y="3133006"/>
                    <a:pt x="4656932" y="3128782"/>
                  </a:cubicBezTo>
                  <a:cubicBezTo>
                    <a:pt x="4652535" y="3120332"/>
                    <a:pt x="4649604" y="3111883"/>
                    <a:pt x="4645208" y="3103434"/>
                  </a:cubicBezTo>
                  <a:cubicBezTo>
                    <a:pt x="4664259" y="3084423"/>
                    <a:pt x="4665725" y="3073861"/>
                    <a:pt x="4651070" y="3021053"/>
                  </a:cubicBezTo>
                  <a:cubicBezTo>
                    <a:pt x="4661328" y="3018941"/>
                    <a:pt x="4671587" y="3014716"/>
                    <a:pt x="4680380" y="3012604"/>
                  </a:cubicBezTo>
                  <a:cubicBezTo>
                    <a:pt x="4681846" y="2997817"/>
                    <a:pt x="4687708" y="2983031"/>
                    <a:pt x="4686242" y="2970357"/>
                  </a:cubicBezTo>
                  <a:cubicBezTo>
                    <a:pt x="4681846" y="2932335"/>
                    <a:pt x="4708225" y="2915437"/>
                    <a:pt x="4714087" y="2883752"/>
                  </a:cubicBezTo>
                  <a:cubicBezTo>
                    <a:pt x="4714087" y="2881640"/>
                    <a:pt x="4719949" y="2879527"/>
                    <a:pt x="4721415" y="2881640"/>
                  </a:cubicBezTo>
                  <a:cubicBezTo>
                    <a:pt x="4734604" y="2887977"/>
                    <a:pt x="4739001" y="2873190"/>
                    <a:pt x="4743397" y="2862629"/>
                  </a:cubicBezTo>
                  <a:cubicBezTo>
                    <a:pt x="4744863" y="2858404"/>
                    <a:pt x="4746329" y="2854179"/>
                    <a:pt x="4747794" y="2852067"/>
                  </a:cubicBezTo>
                  <a:cubicBezTo>
                    <a:pt x="4760984" y="2841505"/>
                    <a:pt x="4774173" y="2833056"/>
                    <a:pt x="4788829" y="2822494"/>
                  </a:cubicBezTo>
                  <a:cubicBezTo>
                    <a:pt x="4774173" y="2790810"/>
                    <a:pt x="4755122" y="2805596"/>
                    <a:pt x="4739001" y="2801371"/>
                  </a:cubicBezTo>
                  <a:lnTo>
                    <a:pt x="4739001" y="2792922"/>
                  </a:lnTo>
                  <a:cubicBezTo>
                    <a:pt x="4749259" y="2790810"/>
                    <a:pt x="4759518" y="2788697"/>
                    <a:pt x="4771242" y="2786585"/>
                  </a:cubicBezTo>
                  <a:cubicBezTo>
                    <a:pt x="4763915" y="2784473"/>
                    <a:pt x="4758053" y="2782360"/>
                    <a:pt x="4752191" y="2780248"/>
                  </a:cubicBezTo>
                  <a:cubicBezTo>
                    <a:pt x="4759518" y="2769686"/>
                    <a:pt x="4765380" y="2759125"/>
                    <a:pt x="4772708" y="2750676"/>
                  </a:cubicBezTo>
                  <a:cubicBezTo>
                    <a:pt x="4774173" y="2748563"/>
                    <a:pt x="4778570" y="2746451"/>
                    <a:pt x="4780035" y="2746451"/>
                  </a:cubicBezTo>
                  <a:cubicBezTo>
                    <a:pt x="4784432" y="2748563"/>
                    <a:pt x="4788829" y="2754900"/>
                    <a:pt x="4791760" y="2759125"/>
                  </a:cubicBezTo>
                  <a:cubicBezTo>
                    <a:pt x="4793225" y="2752788"/>
                    <a:pt x="4794691" y="2744339"/>
                    <a:pt x="4797622" y="2738001"/>
                  </a:cubicBezTo>
                  <a:cubicBezTo>
                    <a:pt x="4803484" y="2727440"/>
                    <a:pt x="4810811" y="2718991"/>
                    <a:pt x="4816673" y="2710541"/>
                  </a:cubicBezTo>
                  <a:cubicBezTo>
                    <a:pt x="4824001" y="2723215"/>
                    <a:pt x="4831328" y="2735889"/>
                    <a:pt x="4838656" y="2750676"/>
                  </a:cubicBezTo>
                  <a:cubicBezTo>
                    <a:pt x="4840122" y="2750676"/>
                    <a:pt x="4841587" y="2748563"/>
                    <a:pt x="4841587" y="2748563"/>
                  </a:cubicBezTo>
                  <a:cubicBezTo>
                    <a:pt x="4840122" y="2727440"/>
                    <a:pt x="4840122" y="2706317"/>
                    <a:pt x="4838656" y="2685194"/>
                  </a:cubicBezTo>
                  <a:cubicBezTo>
                    <a:pt x="4844518" y="2687306"/>
                    <a:pt x="4848915" y="2687306"/>
                    <a:pt x="4853311" y="2689418"/>
                  </a:cubicBezTo>
                  <a:cubicBezTo>
                    <a:pt x="4854777" y="2687306"/>
                    <a:pt x="4854777" y="2685194"/>
                    <a:pt x="4856242" y="2685194"/>
                  </a:cubicBezTo>
                  <a:cubicBezTo>
                    <a:pt x="4851846" y="2683081"/>
                    <a:pt x="4848915" y="2680969"/>
                    <a:pt x="4844518" y="2678856"/>
                  </a:cubicBezTo>
                  <a:cubicBezTo>
                    <a:pt x="4851846" y="2666182"/>
                    <a:pt x="4856242" y="2657733"/>
                    <a:pt x="4857708" y="2655621"/>
                  </a:cubicBezTo>
                  <a:lnTo>
                    <a:pt x="4857708" y="2615487"/>
                  </a:lnTo>
                  <a:cubicBezTo>
                    <a:pt x="4854777" y="2613374"/>
                    <a:pt x="4851846" y="2609150"/>
                    <a:pt x="4847449" y="2607037"/>
                  </a:cubicBezTo>
                  <a:cubicBezTo>
                    <a:pt x="4844518" y="2604925"/>
                    <a:pt x="4841587" y="2602813"/>
                    <a:pt x="4838656" y="2602813"/>
                  </a:cubicBezTo>
                  <a:cubicBezTo>
                    <a:pt x="4841587" y="2598588"/>
                    <a:pt x="4847449" y="2592251"/>
                    <a:pt x="4848915" y="2592251"/>
                  </a:cubicBezTo>
                  <a:cubicBezTo>
                    <a:pt x="4858978" y="2600700"/>
                    <a:pt x="4856242" y="2577465"/>
                    <a:pt x="4861518" y="2579577"/>
                  </a:cubicBezTo>
                  <a:cubicBezTo>
                    <a:pt x="4861518" y="2573240"/>
                    <a:pt x="4861518" y="2560566"/>
                    <a:pt x="4860248" y="2560566"/>
                  </a:cubicBezTo>
                  <a:cubicBezTo>
                    <a:pt x="4841587" y="2550005"/>
                    <a:pt x="4844518" y="2526769"/>
                    <a:pt x="4840122" y="2511983"/>
                  </a:cubicBezTo>
                  <a:close/>
                  <a:moveTo>
                    <a:pt x="269166" y="1645929"/>
                  </a:moveTo>
                  <a:lnTo>
                    <a:pt x="311666" y="1645929"/>
                  </a:lnTo>
                  <a:cubicBezTo>
                    <a:pt x="301407" y="1664940"/>
                    <a:pt x="276494" y="1664940"/>
                    <a:pt x="269166" y="1645929"/>
                  </a:cubicBezTo>
                  <a:close/>
                  <a:moveTo>
                    <a:pt x="562270" y="2505646"/>
                  </a:moveTo>
                  <a:lnTo>
                    <a:pt x="562270" y="2497196"/>
                  </a:lnTo>
                  <a:cubicBezTo>
                    <a:pt x="581322" y="2495084"/>
                    <a:pt x="601839" y="2492972"/>
                    <a:pt x="620891" y="2492972"/>
                  </a:cubicBezTo>
                  <a:cubicBezTo>
                    <a:pt x="600373" y="2492972"/>
                    <a:pt x="582787" y="2518320"/>
                    <a:pt x="562270" y="2505646"/>
                  </a:cubicBezTo>
                  <a:close/>
                  <a:moveTo>
                    <a:pt x="209080" y="3530124"/>
                  </a:moveTo>
                  <a:cubicBezTo>
                    <a:pt x="217873" y="3517450"/>
                    <a:pt x="225200" y="3509000"/>
                    <a:pt x="228131" y="3502664"/>
                  </a:cubicBezTo>
                  <a:cubicBezTo>
                    <a:pt x="235459" y="3511113"/>
                    <a:pt x="239856" y="3517450"/>
                    <a:pt x="244252" y="3523787"/>
                  </a:cubicBezTo>
                  <a:cubicBezTo>
                    <a:pt x="233993" y="3523787"/>
                    <a:pt x="223735" y="3525899"/>
                    <a:pt x="209080" y="3530124"/>
                  </a:cubicBezTo>
                  <a:close/>
                  <a:moveTo>
                    <a:pt x="311666" y="3519562"/>
                  </a:moveTo>
                  <a:lnTo>
                    <a:pt x="273562" y="3519562"/>
                  </a:lnTo>
                  <a:cubicBezTo>
                    <a:pt x="272097" y="3519562"/>
                    <a:pt x="270631" y="3511113"/>
                    <a:pt x="267700" y="3504775"/>
                  </a:cubicBezTo>
                  <a:cubicBezTo>
                    <a:pt x="285287" y="3506888"/>
                    <a:pt x="298476" y="3509000"/>
                    <a:pt x="311666" y="3511113"/>
                  </a:cubicBezTo>
                  <a:lnTo>
                    <a:pt x="311666" y="3519562"/>
                  </a:lnTo>
                  <a:close/>
                  <a:moveTo>
                    <a:pt x="321925" y="3517450"/>
                  </a:moveTo>
                  <a:cubicBezTo>
                    <a:pt x="320459" y="3515337"/>
                    <a:pt x="320459" y="3513225"/>
                    <a:pt x="318994" y="3513225"/>
                  </a:cubicBezTo>
                  <a:cubicBezTo>
                    <a:pt x="324856" y="3506888"/>
                    <a:pt x="332183" y="3502664"/>
                    <a:pt x="338045" y="3496326"/>
                  </a:cubicBezTo>
                  <a:cubicBezTo>
                    <a:pt x="342442" y="3489990"/>
                    <a:pt x="343907" y="3479428"/>
                    <a:pt x="348304" y="3468866"/>
                  </a:cubicBezTo>
                  <a:cubicBezTo>
                    <a:pt x="360028" y="3502664"/>
                    <a:pt x="384942" y="3492102"/>
                    <a:pt x="406925" y="3500551"/>
                  </a:cubicBezTo>
                  <a:cubicBezTo>
                    <a:pt x="377614" y="3504775"/>
                    <a:pt x="349769" y="3511113"/>
                    <a:pt x="321925" y="3517450"/>
                  </a:cubicBezTo>
                  <a:close/>
                  <a:moveTo>
                    <a:pt x="129942" y="4037082"/>
                  </a:moveTo>
                  <a:cubicBezTo>
                    <a:pt x="131407" y="4037082"/>
                    <a:pt x="131407" y="4037082"/>
                    <a:pt x="129942" y="4037082"/>
                  </a:cubicBezTo>
                  <a:close/>
                  <a:moveTo>
                    <a:pt x="396666" y="4339144"/>
                  </a:moveTo>
                  <a:cubicBezTo>
                    <a:pt x="395201" y="4324358"/>
                    <a:pt x="393735" y="4313796"/>
                    <a:pt x="392270" y="4299010"/>
                  </a:cubicBezTo>
                  <a:cubicBezTo>
                    <a:pt x="402528" y="4303235"/>
                    <a:pt x="408390" y="4305347"/>
                    <a:pt x="414252" y="4309572"/>
                  </a:cubicBezTo>
                  <a:cubicBezTo>
                    <a:pt x="408390" y="4318021"/>
                    <a:pt x="403994" y="4326470"/>
                    <a:pt x="396666" y="4339144"/>
                  </a:cubicBezTo>
                  <a:close/>
                  <a:moveTo>
                    <a:pt x="732270" y="1745208"/>
                  </a:moveTo>
                  <a:cubicBezTo>
                    <a:pt x="722012" y="1747321"/>
                    <a:pt x="711753" y="1753658"/>
                    <a:pt x="702960" y="1753658"/>
                  </a:cubicBezTo>
                  <a:cubicBezTo>
                    <a:pt x="692701" y="1755770"/>
                    <a:pt x="682442" y="1753658"/>
                    <a:pt x="670718" y="1753658"/>
                  </a:cubicBezTo>
                  <a:cubicBezTo>
                    <a:pt x="669253" y="1751545"/>
                    <a:pt x="667787" y="1745208"/>
                    <a:pt x="666322" y="1738872"/>
                  </a:cubicBezTo>
                  <a:cubicBezTo>
                    <a:pt x="676580" y="1734647"/>
                    <a:pt x="686839" y="1728310"/>
                    <a:pt x="698563" y="1724085"/>
                  </a:cubicBezTo>
                  <a:cubicBezTo>
                    <a:pt x="698563" y="1730422"/>
                    <a:pt x="697098" y="1734647"/>
                    <a:pt x="697098" y="1740984"/>
                  </a:cubicBezTo>
                  <a:cubicBezTo>
                    <a:pt x="710287" y="1728310"/>
                    <a:pt x="722012" y="1730422"/>
                    <a:pt x="732270" y="1745208"/>
                  </a:cubicBezTo>
                  <a:cubicBezTo>
                    <a:pt x="748391" y="1728310"/>
                    <a:pt x="751322" y="1730422"/>
                    <a:pt x="755718" y="1766332"/>
                  </a:cubicBezTo>
                  <a:cubicBezTo>
                    <a:pt x="746925" y="1757882"/>
                    <a:pt x="739598" y="1751545"/>
                    <a:pt x="732270" y="1745208"/>
                  </a:cubicBezTo>
                  <a:close/>
                  <a:moveTo>
                    <a:pt x="787960" y="1740984"/>
                  </a:moveTo>
                  <a:cubicBezTo>
                    <a:pt x="790891" y="1736759"/>
                    <a:pt x="793822" y="1732535"/>
                    <a:pt x="795287" y="1728310"/>
                  </a:cubicBezTo>
                  <a:cubicBezTo>
                    <a:pt x="805546" y="1747321"/>
                    <a:pt x="805546" y="1747321"/>
                    <a:pt x="783563" y="1762107"/>
                  </a:cubicBezTo>
                  <a:lnTo>
                    <a:pt x="761581" y="1736759"/>
                  </a:lnTo>
                  <a:cubicBezTo>
                    <a:pt x="776236" y="1719861"/>
                    <a:pt x="785029" y="1719861"/>
                    <a:pt x="787960" y="1740984"/>
                  </a:cubicBezTo>
                  <a:close/>
                  <a:moveTo>
                    <a:pt x="799684" y="4563051"/>
                  </a:moveTo>
                  <a:cubicBezTo>
                    <a:pt x="801150" y="4560939"/>
                    <a:pt x="802615" y="4560939"/>
                    <a:pt x="804081" y="4558826"/>
                  </a:cubicBezTo>
                  <a:cubicBezTo>
                    <a:pt x="805546" y="4563051"/>
                    <a:pt x="808477" y="4567275"/>
                    <a:pt x="811408" y="4573613"/>
                  </a:cubicBezTo>
                  <a:cubicBezTo>
                    <a:pt x="808477" y="4573613"/>
                    <a:pt x="805546" y="4573613"/>
                    <a:pt x="802615" y="4575724"/>
                  </a:cubicBezTo>
                  <a:cubicBezTo>
                    <a:pt x="801150" y="4569388"/>
                    <a:pt x="801150" y="4565163"/>
                    <a:pt x="799684" y="4563051"/>
                  </a:cubicBezTo>
                  <a:close/>
                  <a:moveTo>
                    <a:pt x="889081" y="4548264"/>
                  </a:moveTo>
                  <a:cubicBezTo>
                    <a:pt x="890546" y="4554601"/>
                    <a:pt x="892012" y="4558826"/>
                    <a:pt x="894943" y="4563051"/>
                  </a:cubicBezTo>
                  <a:lnTo>
                    <a:pt x="890546" y="4563051"/>
                  </a:lnTo>
                  <a:cubicBezTo>
                    <a:pt x="890546" y="4558826"/>
                    <a:pt x="890546" y="4554601"/>
                    <a:pt x="889081" y="4548264"/>
                  </a:cubicBezTo>
                  <a:close/>
                  <a:moveTo>
                    <a:pt x="1009253" y="5019313"/>
                  </a:moveTo>
                  <a:cubicBezTo>
                    <a:pt x="1004857" y="5008751"/>
                    <a:pt x="1001926" y="5000302"/>
                    <a:pt x="998995" y="4991853"/>
                  </a:cubicBezTo>
                  <a:lnTo>
                    <a:pt x="1006322" y="4981291"/>
                  </a:lnTo>
                  <a:cubicBezTo>
                    <a:pt x="1016581" y="4991853"/>
                    <a:pt x="1018046" y="5008751"/>
                    <a:pt x="1009253" y="5019313"/>
                  </a:cubicBezTo>
                  <a:close/>
                  <a:moveTo>
                    <a:pt x="1381495" y="5061559"/>
                  </a:moveTo>
                  <a:cubicBezTo>
                    <a:pt x="1375633" y="5057335"/>
                    <a:pt x="1369771" y="5055223"/>
                    <a:pt x="1363909" y="5050998"/>
                  </a:cubicBezTo>
                  <a:cubicBezTo>
                    <a:pt x="1369771" y="5042549"/>
                    <a:pt x="1375633" y="5034100"/>
                    <a:pt x="1380030" y="5029875"/>
                  </a:cubicBezTo>
                  <a:lnTo>
                    <a:pt x="1397616" y="5048885"/>
                  </a:lnTo>
                  <a:cubicBezTo>
                    <a:pt x="1393220" y="5053110"/>
                    <a:pt x="1387357" y="5057335"/>
                    <a:pt x="1381495" y="5061559"/>
                  </a:cubicBezTo>
                  <a:close/>
                  <a:moveTo>
                    <a:pt x="3973999" y="4702464"/>
                  </a:moveTo>
                  <a:cubicBezTo>
                    <a:pt x="3972534" y="4704577"/>
                    <a:pt x="3973999" y="4708801"/>
                    <a:pt x="3973999" y="4713026"/>
                  </a:cubicBezTo>
                  <a:lnTo>
                    <a:pt x="3952017" y="4719363"/>
                  </a:lnTo>
                  <a:cubicBezTo>
                    <a:pt x="3949086" y="4700352"/>
                    <a:pt x="3954948" y="4689790"/>
                    <a:pt x="3968138" y="4687678"/>
                  </a:cubicBezTo>
                  <a:cubicBezTo>
                    <a:pt x="3972534" y="4687678"/>
                    <a:pt x="3978396" y="4683453"/>
                    <a:pt x="3985724" y="4683453"/>
                  </a:cubicBezTo>
                  <a:cubicBezTo>
                    <a:pt x="3981327" y="4689790"/>
                    <a:pt x="3976931" y="4694015"/>
                    <a:pt x="3973999" y="4702464"/>
                  </a:cubicBezTo>
                  <a:close/>
                  <a:moveTo>
                    <a:pt x="4003310" y="4698239"/>
                  </a:moveTo>
                  <a:cubicBezTo>
                    <a:pt x="3997448" y="4696128"/>
                    <a:pt x="3993052" y="4689790"/>
                    <a:pt x="3988655" y="4685566"/>
                  </a:cubicBezTo>
                  <a:cubicBezTo>
                    <a:pt x="3994517" y="4675004"/>
                    <a:pt x="3998914" y="4668667"/>
                    <a:pt x="4001844" y="4662330"/>
                  </a:cubicBezTo>
                  <a:cubicBezTo>
                    <a:pt x="4007707" y="4672892"/>
                    <a:pt x="4013569" y="4681341"/>
                    <a:pt x="4019431" y="4694015"/>
                  </a:cubicBezTo>
                  <a:cubicBezTo>
                    <a:pt x="4015034" y="4696128"/>
                    <a:pt x="4009172" y="4698239"/>
                    <a:pt x="4003310" y="4698239"/>
                  </a:cubicBezTo>
                  <a:close/>
                  <a:moveTo>
                    <a:pt x="4157189" y="3270308"/>
                  </a:moveTo>
                  <a:cubicBezTo>
                    <a:pt x="4157189" y="3266083"/>
                    <a:pt x="4157189" y="3263971"/>
                    <a:pt x="4155724" y="3259746"/>
                  </a:cubicBezTo>
                  <a:lnTo>
                    <a:pt x="4186500" y="3253409"/>
                  </a:lnTo>
                  <a:cubicBezTo>
                    <a:pt x="4186500" y="3257634"/>
                    <a:pt x="4187965" y="3261858"/>
                    <a:pt x="4187965" y="3266083"/>
                  </a:cubicBezTo>
                  <a:cubicBezTo>
                    <a:pt x="4176242" y="3266083"/>
                    <a:pt x="4165983" y="3268195"/>
                    <a:pt x="4157189" y="3270308"/>
                  </a:cubicBezTo>
                  <a:close/>
                  <a:moveTo>
                    <a:pt x="4233397" y="3274532"/>
                  </a:moveTo>
                  <a:cubicBezTo>
                    <a:pt x="4224603" y="3274532"/>
                    <a:pt x="4214345" y="3274532"/>
                    <a:pt x="4205552" y="3270308"/>
                  </a:cubicBezTo>
                  <a:cubicBezTo>
                    <a:pt x="4201155" y="3268195"/>
                    <a:pt x="4199689" y="3259746"/>
                    <a:pt x="4195293" y="3255521"/>
                  </a:cubicBezTo>
                  <a:cubicBezTo>
                    <a:pt x="4196759" y="3253409"/>
                    <a:pt x="4196759" y="3251297"/>
                    <a:pt x="4198224" y="3249184"/>
                  </a:cubicBezTo>
                  <a:cubicBezTo>
                    <a:pt x="4211414" y="3253409"/>
                    <a:pt x="4223138" y="3255521"/>
                    <a:pt x="4234862" y="3259746"/>
                  </a:cubicBezTo>
                  <a:cubicBezTo>
                    <a:pt x="4233397" y="3266083"/>
                    <a:pt x="4233397" y="3272420"/>
                    <a:pt x="4233397" y="3274532"/>
                  </a:cubicBezTo>
                  <a:close/>
                  <a:moveTo>
                    <a:pt x="4299345" y="3272420"/>
                  </a:moveTo>
                  <a:cubicBezTo>
                    <a:pt x="4289086" y="3270308"/>
                    <a:pt x="4278828" y="3259746"/>
                    <a:pt x="4268569" y="3274532"/>
                  </a:cubicBezTo>
                  <a:cubicBezTo>
                    <a:pt x="4267103" y="3276644"/>
                    <a:pt x="4258310" y="3270308"/>
                    <a:pt x="4253914" y="3268195"/>
                  </a:cubicBezTo>
                  <a:cubicBezTo>
                    <a:pt x="4253914" y="3266083"/>
                    <a:pt x="4255379" y="3261858"/>
                    <a:pt x="4255379" y="3259746"/>
                  </a:cubicBezTo>
                  <a:lnTo>
                    <a:pt x="4303742" y="3259746"/>
                  </a:lnTo>
                  <a:cubicBezTo>
                    <a:pt x="4305207" y="3259746"/>
                    <a:pt x="4306673" y="3266083"/>
                    <a:pt x="4308138" y="3270308"/>
                  </a:cubicBezTo>
                  <a:cubicBezTo>
                    <a:pt x="4303742" y="3270308"/>
                    <a:pt x="4300811" y="3272420"/>
                    <a:pt x="4299345" y="3272420"/>
                  </a:cubicBezTo>
                  <a:close/>
                  <a:moveTo>
                    <a:pt x="4438569" y="4320133"/>
                  </a:moveTo>
                  <a:cubicBezTo>
                    <a:pt x="4437104" y="4322245"/>
                    <a:pt x="4437104" y="4324358"/>
                    <a:pt x="4437104" y="4322245"/>
                  </a:cubicBezTo>
                  <a:cubicBezTo>
                    <a:pt x="4435638" y="4322245"/>
                    <a:pt x="4435638" y="4320133"/>
                    <a:pt x="4438569" y="4320133"/>
                  </a:cubicBezTo>
                  <a:close/>
                  <a:moveTo>
                    <a:pt x="150459" y="4206068"/>
                  </a:moveTo>
                  <a:cubicBezTo>
                    <a:pt x="148993" y="4206068"/>
                    <a:pt x="148993" y="4208180"/>
                    <a:pt x="147528" y="4208180"/>
                  </a:cubicBezTo>
                  <a:cubicBezTo>
                    <a:pt x="147528" y="4208180"/>
                    <a:pt x="148993" y="4206068"/>
                    <a:pt x="150459" y="4206068"/>
                  </a:cubicBezTo>
                  <a:close/>
                  <a:moveTo>
                    <a:pt x="708822" y="4605297"/>
                  </a:moveTo>
                  <a:cubicBezTo>
                    <a:pt x="714684" y="4609522"/>
                    <a:pt x="720546" y="4613747"/>
                    <a:pt x="724942" y="4615859"/>
                  </a:cubicBezTo>
                  <a:cubicBezTo>
                    <a:pt x="704425" y="4632757"/>
                    <a:pt x="691235" y="4628533"/>
                    <a:pt x="678046" y="4598960"/>
                  </a:cubicBezTo>
                  <a:cubicBezTo>
                    <a:pt x="682442" y="4598960"/>
                    <a:pt x="685373" y="4596848"/>
                    <a:pt x="689770" y="4596848"/>
                  </a:cubicBezTo>
                  <a:cubicBezTo>
                    <a:pt x="695632" y="4598960"/>
                    <a:pt x="702960" y="4601072"/>
                    <a:pt x="708822" y="4605297"/>
                  </a:cubicBezTo>
                  <a:close/>
                  <a:moveTo>
                    <a:pt x="3270550" y="4778508"/>
                  </a:moveTo>
                  <a:cubicBezTo>
                    <a:pt x="3266153" y="4776396"/>
                    <a:pt x="3263223" y="4776396"/>
                    <a:pt x="3257360" y="4774283"/>
                  </a:cubicBezTo>
                  <a:cubicBezTo>
                    <a:pt x="3251498" y="4772171"/>
                    <a:pt x="3244171" y="4765834"/>
                    <a:pt x="3235378" y="4761609"/>
                  </a:cubicBezTo>
                  <a:cubicBezTo>
                    <a:pt x="3241240" y="4759497"/>
                    <a:pt x="3245636" y="4755272"/>
                    <a:pt x="3251498" y="4753160"/>
                  </a:cubicBezTo>
                  <a:cubicBezTo>
                    <a:pt x="3267619" y="4746823"/>
                    <a:pt x="3274947" y="4757385"/>
                    <a:pt x="3270550" y="4778508"/>
                  </a:cubicBezTo>
                  <a:close/>
                  <a:moveTo>
                    <a:pt x="2987705" y="4827092"/>
                  </a:moveTo>
                  <a:cubicBezTo>
                    <a:pt x="2996498" y="4829204"/>
                    <a:pt x="3006757" y="4829204"/>
                    <a:pt x="3017015" y="4831316"/>
                  </a:cubicBezTo>
                  <a:cubicBezTo>
                    <a:pt x="3012618" y="4852439"/>
                    <a:pt x="3000895" y="4846102"/>
                    <a:pt x="2992101" y="4843990"/>
                  </a:cubicBezTo>
                  <a:cubicBezTo>
                    <a:pt x="2989170" y="4843990"/>
                    <a:pt x="2986239" y="4835541"/>
                    <a:pt x="2983308" y="4831316"/>
                  </a:cubicBezTo>
                  <a:cubicBezTo>
                    <a:pt x="2984774" y="4829204"/>
                    <a:pt x="2986239" y="4827092"/>
                    <a:pt x="2987705" y="4827092"/>
                  </a:cubicBezTo>
                  <a:close/>
                  <a:moveTo>
                    <a:pt x="251580" y="4330695"/>
                  </a:moveTo>
                  <a:cubicBezTo>
                    <a:pt x="253045" y="4337032"/>
                    <a:pt x="254511" y="4341257"/>
                    <a:pt x="255976" y="4349706"/>
                  </a:cubicBezTo>
                  <a:cubicBezTo>
                    <a:pt x="247183" y="4349706"/>
                    <a:pt x="239855" y="4349706"/>
                    <a:pt x="232528" y="4347593"/>
                  </a:cubicBezTo>
                  <a:lnTo>
                    <a:pt x="232528" y="4332807"/>
                  </a:lnTo>
                  <a:cubicBezTo>
                    <a:pt x="238390" y="4332807"/>
                    <a:pt x="244252" y="4332807"/>
                    <a:pt x="251580" y="4330695"/>
                  </a:cubicBezTo>
                  <a:close/>
                  <a:moveTo>
                    <a:pt x="823132" y="4592623"/>
                  </a:moveTo>
                  <a:cubicBezTo>
                    <a:pt x="831925" y="4594736"/>
                    <a:pt x="840719" y="4594736"/>
                    <a:pt x="850977" y="4596848"/>
                  </a:cubicBezTo>
                  <a:cubicBezTo>
                    <a:pt x="845115" y="4605297"/>
                    <a:pt x="821667" y="4611634"/>
                    <a:pt x="817270" y="4605297"/>
                  </a:cubicBezTo>
                  <a:cubicBezTo>
                    <a:pt x="817270" y="4603185"/>
                    <a:pt x="815805" y="4598960"/>
                    <a:pt x="817270" y="4596848"/>
                  </a:cubicBezTo>
                  <a:cubicBezTo>
                    <a:pt x="818736" y="4594736"/>
                    <a:pt x="821667" y="4592623"/>
                    <a:pt x="823132" y="4592623"/>
                  </a:cubicBezTo>
                  <a:close/>
                </a:path>
              </a:pathLst>
            </a:custGeom>
            <a:blipFill>
              <a:blip r:embed="rId2"/>
              <a:stretch>
                <a:fillRect l="-113" t="-21628" r="-112" b="-5145"/>
              </a:stretch>
            </a:blipFill>
          </p:spPr>
        </p:sp>
      </p:grpSp>
      <p:grpSp>
        <p:nvGrpSpPr>
          <p:cNvPr name="Group 4" id="4"/>
          <p:cNvGrpSpPr/>
          <p:nvPr/>
        </p:nvGrpSpPr>
        <p:grpSpPr>
          <a:xfrm rot="0">
            <a:off x="-737715" y="10083635"/>
            <a:ext cx="8418113" cy="927205"/>
            <a:chOff x="0" y="0"/>
            <a:chExt cx="3016862" cy="332289"/>
          </a:xfrm>
        </p:grpSpPr>
        <p:sp>
          <p:nvSpPr>
            <p:cNvPr name="Freeform 5" id="5"/>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6" id="6"/>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7" id="7"/>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8" id="8"/>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9" id="9"/>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0" id="10"/>
          <p:cNvSpPr/>
          <p:nvPr/>
        </p:nvSpPr>
        <p:spPr>
          <a:xfrm flipH="false" flipV="false" rot="0">
            <a:off x="-201601" y="3114392"/>
            <a:ext cx="1855774" cy="1915707"/>
          </a:xfrm>
          <a:custGeom>
            <a:avLst/>
            <a:gdLst/>
            <a:ahLst/>
            <a:cxnLst/>
            <a:rect r="r" b="b" t="t" l="l"/>
            <a:pathLst>
              <a:path h="1915707" w="1855774">
                <a:moveTo>
                  <a:pt x="0" y="0"/>
                </a:moveTo>
                <a:lnTo>
                  <a:pt x="1855773" y="0"/>
                </a:lnTo>
                <a:lnTo>
                  <a:pt x="1855773" y="1915708"/>
                </a:lnTo>
                <a:lnTo>
                  <a:pt x="0" y="1915708"/>
                </a:lnTo>
                <a:lnTo>
                  <a:pt x="0" y="0"/>
                </a:lnTo>
                <a:close/>
              </a:path>
            </a:pathLst>
          </a:custGeom>
          <a:blipFill>
            <a:blip r:embed="rId9">
              <a:alphaModFix amt="12000"/>
              <a:extLst>
                <a:ext uri="{96DAC541-7B7A-43D3-8B79-37D633B846F1}">
                  <asvg:svgBlip xmlns:asvg="http://schemas.microsoft.com/office/drawing/2016/SVG/main" r:embed="rId10"/>
                </a:ext>
              </a:extLst>
            </a:blip>
            <a:stretch>
              <a:fillRect l="-35181" t="0" r="0" b="-30952"/>
            </a:stretch>
          </a:blipFill>
        </p:spPr>
      </p:sp>
      <p:sp>
        <p:nvSpPr>
          <p:cNvPr name="Freeform 11" id="11"/>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2" id="12"/>
          <p:cNvSpPr/>
          <p:nvPr/>
        </p:nvSpPr>
        <p:spPr>
          <a:xfrm flipH="false" flipV="false" rot="-8179198">
            <a:off x="6217145" y="-258438"/>
            <a:ext cx="1173710" cy="834657"/>
          </a:xfrm>
          <a:custGeom>
            <a:avLst/>
            <a:gdLst/>
            <a:ahLst/>
            <a:cxnLst/>
            <a:rect r="r" b="b" t="t" l="l"/>
            <a:pathLst>
              <a:path h="834657" w="1173710">
                <a:moveTo>
                  <a:pt x="0" y="0"/>
                </a:moveTo>
                <a:lnTo>
                  <a:pt x="1173710" y="0"/>
                </a:lnTo>
                <a:lnTo>
                  <a:pt x="1173710" y="834657"/>
                </a:lnTo>
                <a:lnTo>
                  <a:pt x="0" y="834657"/>
                </a:lnTo>
                <a:lnTo>
                  <a:pt x="0" y="0"/>
                </a:lnTo>
                <a:close/>
              </a:path>
            </a:pathLst>
          </a:custGeom>
          <a:blipFill>
            <a:blip r:embed="rId13"/>
            <a:stretch>
              <a:fillRect l="0" t="0" r="0" b="0"/>
            </a:stretch>
          </a:blipFill>
        </p:spPr>
      </p:sp>
      <p:sp>
        <p:nvSpPr>
          <p:cNvPr name="TextBox 13" id="13"/>
          <p:cNvSpPr txBox="true"/>
          <p:nvPr/>
        </p:nvSpPr>
        <p:spPr>
          <a:xfrm rot="0">
            <a:off x="232716" y="205138"/>
            <a:ext cx="7223478" cy="421668"/>
          </a:xfrm>
          <a:prstGeom prst="rect">
            <a:avLst/>
          </a:prstGeom>
        </p:spPr>
        <p:txBody>
          <a:bodyPr anchor="t" rtlCol="false" tIns="0" lIns="0" bIns="0" rIns="0">
            <a:spAutoFit/>
          </a:bodyPr>
          <a:lstStyle/>
          <a:p>
            <a:pPr algn="l">
              <a:lnSpc>
                <a:spcPts val="3564"/>
              </a:lnSpc>
            </a:pPr>
            <a:r>
              <a:rPr lang="en-US" sz="2299" b="true">
                <a:solidFill>
                  <a:srgbClr val="F39200"/>
                </a:solidFill>
                <a:latin typeface="Montserrat Classic Bold"/>
                <a:ea typeface="Montserrat Classic Bold"/>
                <a:cs typeface="Montserrat Classic Bold"/>
                <a:sym typeface="Montserrat Classic Bold"/>
              </a:rPr>
              <a:t>INMERSIÓN PSICOEXPRESIVA VIVENCIAL</a:t>
            </a:r>
          </a:p>
        </p:txBody>
      </p:sp>
      <p:sp>
        <p:nvSpPr>
          <p:cNvPr name="TextBox 14" id="14"/>
          <p:cNvSpPr txBox="true"/>
          <p:nvPr/>
        </p:nvSpPr>
        <p:spPr>
          <a:xfrm rot="0">
            <a:off x="225477" y="689325"/>
            <a:ext cx="7017508" cy="5293010"/>
          </a:xfrm>
          <a:prstGeom prst="rect">
            <a:avLst/>
          </a:prstGeom>
        </p:spPr>
        <p:txBody>
          <a:bodyPr anchor="t" rtlCol="false" tIns="0" lIns="0" bIns="0" rIns="0">
            <a:spAutoFit/>
          </a:bodyPr>
          <a:lstStyle/>
          <a:p>
            <a:pPr algn="just">
              <a:lnSpc>
                <a:spcPts val="2351"/>
              </a:lnSpc>
            </a:pPr>
            <a:r>
              <a:rPr lang="en-US" sz="1399">
                <a:solidFill>
                  <a:srgbClr val="575756"/>
                </a:solidFill>
                <a:latin typeface="Montserrat"/>
                <a:ea typeface="Montserrat"/>
                <a:cs typeface="Montserrat"/>
                <a:sym typeface="Montserrat"/>
              </a:rPr>
              <a:t>Durante </a:t>
            </a:r>
            <a:r>
              <a:rPr lang="en-US" sz="1399" b="true">
                <a:solidFill>
                  <a:srgbClr val="575756"/>
                </a:solidFill>
                <a:latin typeface="Montserrat Bold"/>
                <a:ea typeface="Montserrat Bold"/>
                <a:cs typeface="Montserrat Bold"/>
                <a:sym typeface="Montserrat Bold"/>
              </a:rPr>
              <a:t>2 semanas intensas de inmersión</a:t>
            </a:r>
            <a:r>
              <a:rPr lang="en-US" sz="1399">
                <a:solidFill>
                  <a:srgbClr val="575756"/>
                </a:solidFill>
                <a:latin typeface="Montserrat"/>
                <a:ea typeface="Montserrat"/>
                <a:cs typeface="Montserrat"/>
                <a:sym typeface="Montserrat"/>
              </a:rPr>
              <a:t>, tendrás la oportunidad de sumergirte profundamente en nuestro exclusivo Modelo de Terapia Psicoexpresiva©. se lleva a cabo en la Clínica-Escuela del Instituto IASE, ubicada en Valencia, Un espacio que brinda una experiencia inmersiva enriquecedora en </a:t>
            </a:r>
            <a:r>
              <a:rPr lang="en-US" sz="1399" b="true">
                <a:solidFill>
                  <a:srgbClr val="575756"/>
                </a:solidFill>
                <a:latin typeface="Montserrat Bold"/>
                <a:ea typeface="Montserrat Bold"/>
                <a:cs typeface="Montserrat Bold"/>
                <a:sym typeface="Montserrat Bold"/>
              </a:rPr>
              <a:t>un entorno seguro, diseñado</a:t>
            </a:r>
            <a:r>
              <a:rPr lang="en-US" sz="1399">
                <a:solidFill>
                  <a:srgbClr val="575756"/>
                </a:solidFill>
                <a:latin typeface="Montserrat"/>
                <a:ea typeface="Montserrat"/>
                <a:cs typeface="Montserrat"/>
                <a:sym typeface="Montserrat"/>
              </a:rPr>
              <a:t> específicamente para ofrecer una vivencia transformadora. Una verdadera </a:t>
            </a:r>
            <a:r>
              <a:rPr lang="en-US" sz="1399" b="true">
                <a:solidFill>
                  <a:srgbClr val="575756"/>
                </a:solidFill>
                <a:latin typeface="Montserrat Bold"/>
                <a:ea typeface="Montserrat Bold"/>
                <a:cs typeface="Montserrat Bold"/>
                <a:sym typeface="Montserrat Bold"/>
              </a:rPr>
              <a:t>jornada de autodescubrimiento,</a:t>
            </a:r>
            <a:r>
              <a:rPr lang="en-US" sz="1399">
                <a:solidFill>
                  <a:srgbClr val="575756"/>
                </a:solidFill>
                <a:latin typeface="Montserrat"/>
                <a:ea typeface="Montserrat"/>
                <a:cs typeface="Montserrat"/>
                <a:sym typeface="Montserrat"/>
              </a:rPr>
              <a:t> donde, podrás explorar una v</a:t>
            </a:r>
            <a:r>
              <a:rPr lang="en-US" sz="1399" b="true">
                <a:solidFill>
                  <a:srgbClr val="575756"/>
                </a:solidFill>
                <a:latin typeface="Montserrat Bold"/>
                <a:ea typeface="Montserrat Bold"/>
                <a:cs typeface="Montserrat Bold"/>
                <a:sym typeface="Montserrat Bold"/>
              </a:rPr>
              <a:t>ersión más auténtica de ti misma.</a:t>
            </a:r>
          </a:p>
          <a:p>
            <a:pPr algn="just">
              <a:lnSpc>
                <a:spcPts val="2351"/>
              </a:lnSpc>
            </a:pPr>
          </a:p>
          <a:p>
            <a:pPr algn="just">
              <a:lnSpc>
                <a:spcPts val="2687"/>
              </a:lnSpc>
            </a:pPr>
            <a:r>
              <a:rPr lang="en-US" sz="1599" b="true">
                <a:solidFill>
                  <a:srgbClr val="179992"/>
                </a:solidFill>
                <a:latin typeface="Montserrat Bold"/>
                <a:ea typeface="Montserrat Bold"/>
                <a:cs typeface="Montserrat Bold"/>
                <a:sym typeface="Montserrat Bold"/>
              </a:rPr>
              <a:t>RECOMENDACIÓN AL PARTICIPANTE DE LA INMERSIÓN</a:t>
            </a:r>
          </a:p>
          <a:p>
            <a:pPr algn="just" marL="302259" indent="-151129" lvl="1">
              <a:lnSpc>
                <a:spcPts val="2351"/>
              </a:lnSpc>
              <a:buFont typeface="Arial"/>
              <a:buChar char="•"/>
            </a:pPr>
            <a:r>
              <a:rPr lang="en-US" sz="1399">
                <a:solidFill>
                  <a:srgbClr val="575756"/>
                </a:solidFill>
                <a:latin typeface="Montserrat"/>
                <a:ea typeface="Montserrat"/>
                <a:cs typeface="Montserrat"/>
                <a:sym typeface="Montserrat"/>
              </a:rPr>
              <a:t>Se recomienda que el participante no trabaje (presencial o online) durante las 2 semanas de la inmersión.</a:t>
            </a:r>
          </a:p>
          <a:p>
            <a:pPr algn="just" marL="302259" indent="-151129" lvl="1">
              <a:lnSpc>
                <a:spcPts val="2351"/>
              </a:lnSpc>
              <a:buFont typeface="Arial"/>
              <a:buChar char="•"/>
            </a:pPr>
            <a:r>
              <a:rPr lang="en-US" sz="1399">
                <a:solidFill>
                  <a:srgbClr val="575756"/>
                </a:solidFill>
                <a:latin typeface="Montserrat"/>
                <a:ea typeface="Montserrat"/>
                <a:cs typeface="Montserrat"/>
                <a:sym typeface="Montserrat"/>
              </a:rPr>
              <a:t>Traer meriendas o almuerzo. Disponemos de microondas o nevera.</a:t>
            </a:r>
          </a:p>
          <a:p>
            <a:pPr algn="just" marL="302259" indent="-151129" lvl="1">
              <a:lnSpc>
                <a:spcPts val="2351"/>
              </a:lnSpc>
              <a:buFont typeface="Arial"/>
              <a:buChar char="•"/>
            </a:pPr>
            <a:r>
              <a:rPr lang="en-US" sz="1399">
                <a:solidFill>
                  <a:srgbClr val="575756"/>
                </a:solidFill>
                <a:latin typeface="Montserrat"/>
                <a:ea typeface="Montserrat"/>
                <a:cs typeface="Montserrat"/>
                <a:sym typeface="Montserrat"/>
              </a:rPr>
              <a:t>Hay que traer a los encuentros: su botella de agua, esterilla o una toalla grande. Ropa cómoda y elástica, calcetines ya que estaremos sin zapatos.</a:t>
            </a:r>
          </a:p>
          <a:p>
            <a:pPr algn="just" marL="302259" indent="-151129" lvl="1">
              <a:lnSpc>
                <a:spcPts val="2351"/>
              </a:lnSpc>
              <a:buFont typeface="Arial"/>
              <a:buChar char="•"/>
            </a:pPr>
            <a:r>
              <a:rPr lang="en-US" sz="1399">
                <a:solidFill>
                  <a:srgbClr val="575756"/>
                </a:solidFill>
                <a:latin typeface="Montserrat"/>
                <a:ea typeface="Montserrat"/>
                <a:cs typeface="Montserrat"/>
                <a:sym typeface="Montserrat"/>
              </a:rPr>
              <a:t>Cada estudiante debe tener un mínimo de 80% de asistencia. En caso de perder algún encuentro por MOTIVO JUSTIFICADO, podrá recuperar en otra edición sin ningún coste. Necesario la presentación de un justificante.</a:t>
            </a:r>
          </a:p>
          <a:p>
            <a:pPr algn="just">
              <a:lnSpc>
                <a:spcPts val="1819"/>
              </a:lnSpc>
            </a:pPr>
          </a:p>
        </p:txBody>
      </p:sp>
      <p:sp>
        <p:nvSpPr>
          <p:cNvPr name="TextBox 15" id="15"/>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6" id="16"/>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7" id="17"/>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18" id="18"/>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19" id="19"/>
          <p:cNvSpPr txBox="true"/>
          <p:nvPr/>
        </p:nvSpPr>
        <p:spPr>
          <a:xfrm rot="0">
            <a:off x="304238" y="6030605"/>
            <a:ext cx="3912585" cy="4168953"/>
          </a:xfrm>
          <a:prstGeom prst="rect">
            <a:avLst/>
          </a:prstGeom>
        </p:spPr>
        <p:txBody>
          <a:bodyPr anchor="t" rtlCol="false" tIns="0" lIns="0" bIns="0" rIns="0">
            <a:spAutoFit/>
          </a:bodyPr>
          <a:lstStyle/>
          <a:p>
            <a:pPr algn="just">
              <a:lnSpc>
                <a:spcPts val="2687"/>
              </a:lnSpc>
            </a:pPr>
            <a:r>
              <a:rPr lang="en-US" b="true" sz="1599">
                <a:solidFill>
                  <a:srgbClr val="179992"/>
                </a:solidFill>
                <a:latin typeface="Montserrat Bold"/>
                <a:ea typeface="Montserrat Bold"/>
                <a:cs typeface="Montserrat Bold"/>
                <a:sym typeface="Montserrat Bold"/>
              </a:rPr>
              <a:t>CALENDARIO DE LA INMERSIÓN </a:t>
            </a:r>
          </a:p>
          <a:p>
            <a:pPr algn="just">
              <a:lnSpc>
                <a:spcPts val="2351"/>
              </a:lnSpc>
            </a:pPr>
            <a:r>
              <a:rPr lang="en-US" sz="1399" b="true">
                <a:solidFill>
                  <a:srgbClr val="575756"/>
                </a:solidFill>
                <a:latin typeface="Montserrat Bold"/>
                <a:ea typeface="Montserrat Bold"/>
                <a:cs typeface="Montserrat Bold"/>
                <a:sym typeface="Montserrat Bold"/>
              </a:rPr>
              <a:t>Inicio:</a:t>
            </a:r>
            <a:r>
              <a:rPr lang="en-US" sz="1399">
                <a:solidFill>
                  <a:srgbClr val="575756"/>
                </a:solidFill>
                <a:latin typeface="Montserrat"/>
                <a:ea typeface="Montserrat"/>
                <a:cs typeface="Montserrat"/>
                <a:sym typeface="Montserrat"/>
              </a:rPr>
              <a:t> 14 de julio de 2025</a:t>
            </a:r>
          </a:p>
          <a:p>
            <a:pPr algn="just">
              <a:lnSpc>
                <a:spcPts val="2351"/>
              </a:lnSpc>
            </a:pPr>
            <a:r>
              <a:rPr lang="en-US" sz="1399" b="true">
                <a:solidFill>
                  <a:srgbClr val="575756"/>
                </a:solidFill>
                <a:latin typeface="Montserrat Bold"/>
                <a:ea typeface="Montserrat Bold"/>
                <a:cs typeface="Montserrat Bold"/>
                <a:sym typeface="Montserrat Bold"/>
              </a:rPr>
              <a:t>Finalización: </a:t>
            </a:r>
            <a:r>
              <a:rPr lang="en-US" sz="1399">
                <a:solidFill>
                  <a:srgbClr val="575756"/>
                </a:solidFill>
                <a:latin typeface="Montserrat"/>
                <a:ea typeface="Montserrat"/>
                <a:cs typeface="Montserrat"/>
                <a:sym typeface="Montserrat"/>
              </a:rPr>
              <a:t>26 de julio de 2025</a:t>
            </a:r>
          </a:p>
          <a:p>
            <a:pPr algn="just">
              <a:lnSpc>
                <a:spcPts val="2351"/>
              </a:lnSpc>
            </a:pPr>
            <a:r>
              <a:rPr lang="en-US" sz="1399" b="true">
                <a:solidFill>
                  <a:srgbClr val="575756"/>
                </a:solidFill>
                <a:latin typeface="Montserrat Bold"/>
                <a:ea typeface="Montserrat Bold"/>
                <a:cs typeface="Montserrat Bold"/>
                <a:sym typeface="Montserrat Bold"/>
              </a:rPr>
              <a:t>Domingos descanso</a:t>
            </a:r>
          </a:p>
          <a:p>
            <a:pPr algn="just">
              <a:lnSpc>
                <a:spcPts val="2351"/>
              </a:lnSpc>
            </a:pPr>
          </a:p>
          <a:p>
            <a:pPr algn="just">
              <a:lnSpc>
                <a:spcPts val="2519"/>
              </a:lnSpc>
            </a:pPr>
            <a:r>
              <a:rPr lang="en-US" b="true" sz="1499">
                <a:solidFill>
                  <a:srgbClr val="179992"/>
                </a:solidFill>
                <a:latin typeface="Montserrat Bold"/>
                <a:ea typeface="Montserrat Bold"/>
                <a:cs typeface="Montserrat Bold"/>
                <a:sym typeface="Montserrat Bold"/>
              </a:rPr>
              <a:t>HORARIO</a:t>
            </a:r>
          </a:p>
          <a:p>
            <a:pPr algn="just" marL="302259" indent="-151129" lvl="1">
              <a:lnSpc>
                <a:spcPts val="2351"/>
              </a:lnSpc>
              <a:buFont typeface="Arial"/>
              <a:buChar char="•"/>
            </a:pPr>
            <a:r>
              <a:rPr lang="en-US" b="true" sz="1399">
                <a:solidFill>
                  <a:srgbClr val="575756"/>
                </a:solidFill>
                <a:latin typeface="Montserrat Bold"/>
                <a:ea typeface="Montserrat Bold"/>
                <a:cs typeface="Montserrat Bold"/>
                <a:sym typeface="Montserrat Bold"/>
              </a:rPr>
              <a:t>Inicio: </a:t>
            </a:r>
            <a:r>
              <a:rPr lang="en-US" sz="1399">
                <a:solidFill>
                  <a:srgbClr val="575756"/>
                </a:solidFill>
                <a:latin typeface="Montserrat"/>
                <a:ea typeface="Montserrat"/>
                <a:cs typeface="Montserrat"/>
                <a:sym typeface="Montserrat"/>
              </a:rPr>
              <a:t>09h</a:t>
            </a:r>
          </a:p>
          <a:p>
            <a:pPr algn="just" marL="302259" indent="-151129" lvl="1">
              <a:lnSpc>
                <a:spcPts val="2351"/>
              </a:lnSpc>
              <a:buFont typeface="Arial"/>
              <a:buChar char="•"/>
            </a:pPr>
            <a:r>
              <a:rPr lang="en-US" b="true" sz="1399">
                <a:solidFill>
                  <a:srgbClr val="575756"/>
                </a:solidFill>
                <a:latin typeface="Montserrat Bold"/>
                <a:ea typeface="Montserrat Bold"/>
                <a:cs typeface="Montserrat Bold"/>
                <a:sym typeface="Montserrat Bold"/>
              </a:rPr>
              <a:t>Pausa almuerzo: </a:t>
            </a:r>
            <a:r>
              <a:rPr lang="en-US" sz="1399">
                <a:solidFill>
                  <a:srgbClr val="575756"/>
                </a:solidFill>
                <a:latin typeface="Montserrat"/>
                <a:ea typeface="Montserrat"/>
                <a:cs typeface="Montserrat"/>
                <a:sym typeface="Montserrat"/>
              </a:rPr>
              <a:t>13:30h a 14:30h</a:t>
            </a:r>
          </a:p>
          <a:p>
            <a:pPr algn="just" marL="302259" indent="-151129" lvl="1">
              <a:lnSpc>
                <a:spcPts val="2351"/>
              </a:lnSpc>
              <a:buFont typeface="Arial"/>
              <a:buChar char="•"/>
            </a:pPr>
            <a:r>
              <a:rPr lang="en-US" b="true" sz="1399">
                <a:solidFill>
                  <a:srgbClr val="575756"/>
                </a:solidFill>
                <a:latin typeface="Montserrat Bold"/>
                <a:ea typeface="Montserrat Bold"/>
                <a:cs typeface="Montserrat Bold"/>
                <a:sym typeface="Montserrat Bold"/>
              </a:rPr>
              <a:t>Finalización: </a:t>
            </a:r>
            <a:r>
              <a:rPr lang="en-US" sz="1399">
                <a:solidFill>
                  <a:srgbClr val="575756"/>
                </a:solidFill>
                <a:latin typeface="Montserrat"/>
                <a:ea typeface="Montserrat"/>
                <a:cs typeface="Montserrat"/>
                <a:sym typeface="Montserrat"/>
              </a:rPr>
              <a:t>16h</a:t>
            </a:r>
          </a:p>
          <a:p>
            <a:pPr algn="l" marL="302259" indent="-151129" lvl="1">
              <a:lnSpc>
                <a:spcPts val="2351"/>
              </a:lnSpc>
              <a:buFont typeface="Arial"/>
              <a:buChar char="•"/>
            </a:pPr>
            <a:r>
              <a:rPr lang="en-US" sz="1399">
                <a:solidFill>
                  <a:srgbClr val="575756"/>
                </a:solidFill>
                <a:latin typeface="Montserrat"/>
                <a:ea typeface="Montserrat"/>
                <a:cs typeface="Montserrat"/>
                <a:sym typeface="Montserrat"/>
              </a:rPr>
              <a:t>Pedimos máxima puntualidad. Después de 15 minutos de retraso, el expresante deberá esperar al descanso para entrar.</a:t>
            </a:r>
          </a:p>
          <a:p>
            <a:pPr algn="just">
              <a:lnSpc>
                <a:spcPts val="2351"/>
              </a:lnSpc>
            </a:pPr>
          </a:p>
          <a:p>
            <a:pPr algn="just">
              <a:lnSpc>
                <a:spcPts val="223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738477"/>
            <a:ext cx="7560000" cy="4395047"/>
            <a:chOff x="0" y="0"/>
            <a:chExt cx="1593725" cy="926521"/>
          </a:xfrm>
        </p:grpSpPr>
        <p:sp>
          <p:nvSpPr>
            <p:cNvPr name="Freeform 3" id="3"/>
            <p:cNvSpPr/>
            <p:nvPr/>
          </p:nvSpPr>
          <p:spPr>
            <a:xfrm flipH="false" flipV="false" rot="0">
              <a:off x="0" y="0"/>
              <a:ext cx="1593725" cy="926521"/>
            </a:xfrm>
            <a:custGeom>
              <a:avLst/>
              <a:gdLst/>
              <a:ahLst/>
              <a:cxnLst/>
              <a:rect r="r" b="b" t="t" l="l"/>
              <a:pathLst>
                <a:path h="926521" w="1593725">
                  <a:moveTo>
                    <a:pt x="0" y="0"/>
                  </a:moveTo>
                  <a:lnTo>
                    <a:pt x="1593725" y="0"/>
                  </a:lnTo>
                  <a:lnTo>
                    <a:pt x="1593725" y="926521"/>
                  </a:lnTo>
                  <a:lnTo>
                    <a:pt x="0" y="926521"/>
                  </a:lnTo>
                  <a:close/>
                </a:path>
              </a:pathLst>
            </a:custGeom>
            <a:blipFill>
              <a:blip r:embed="rId2"/>
              <a:stretch>
                <a:fillRect l="0" t="-60191" r="-1545" b="-72984"/>
              </a:stretch>
            </a:blipFill>
          </p:spPr>
        </p:sp>
      </p:grpSp>
      <p:grpSp>
        <p:nvGrpSpPr>
          <p:cNvPr name="Group 4" id="4"/>
          <p:cNvGrpSpPr/>
          <p:nvPr/>
        </p:nvGrpSpPr>
        <p:grpSpPr>
          <a:xfrm rot="0">
            <a:off x="-737715" y="10083635"/>
            <a:ext cx="8418113" cy="927205"/>
            <a:chOff x="0" y="0"/>
            <a:chExt cx="3016862" cy="332289"/>
          </a:xfrm>
        </p:grpSpPr>
        <p:sp>
          <p:nvSpPr>
            <p:cNvPr name="Freeform 5" id="5"/>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6" id="6"/>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7" id="7"/>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8" id="8"/>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9" id="9"/>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0" id="10"/>
          <p:cNvSpPr/>
          <p:nvPr/>
        </p:nvSpPr>
        <p:spPr>
          <a:xfrm flipH="false" flipV="false" rot="0">
            <a:off x="-116493" y="4343804"/>
            <a:ext cx="1855774" cy="1915707"/>
          </a:xfrm>
          <a:custGeom>
            <a:avLst/>
            <a:gdLst/>
            <a:ahLst/>
            <a:cxnLst/>
            <a:rect r="r" b="b" t="t" l="l"/>
            <a:pathLst>
              <a:path h="1915707" w="1855774">
                <a:moveTo>
                  <a:pt x="0" y="0"/>
                </a:moveTo>
                <a:lnTo>
                  <a:pt x="1855774" y="0"/>
                </a:lnTo>
                <a:lnTo>
                  <a:pt x="1855774" y="1915707"/>
                </a:lnTo>
                <a:lnTo>
                  <a:pt x="0" y="1915707"/>
                </a:lnTo>
                <a:lnTo>
                  <a:pt x="0" y="0"/>
                </a:lnTo>
                <a:close/>
              </a:path>
            </a:pathLst>
          </a:custGeom>
          <a:blipFill>
            <a:blip r:embed="rId9">
              <a:alphaModFix amt="12000"/>
              <a:extLst>
                <a:ext uri="{96DAC541-7B7A-43D3-8B79-37D633B846F1}">
                  <asvg:svgBlip xmlns:asvg="http://schemas.microsoft.com/office/drawing/2016/SVG/main" r:embed="rId10"/>
                </a:ext>
              </a:extLst>
            </a:blip>
            <a:stretch>
              <a:fillRect l="-35181" t="0" r="0" b="-30952"/>
            </a:stretch>
          </a:blipFill>
        </p:spPr>
      </p:sp>
      <p:sp>
        <p:nvSpPr>
          <p:cNvPr name="Freeform 11" id="11"/>
          <p:cNvSpPr/>
          <p:nvPr/>
        </p:nvSpPr>
        <p:spPr>
          <a:xfrm flipH="true" flipV="true" rot="0">
            <a:off x="5221575" y="-254141"/>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13" id="13"/>
          <p:cNvSpPr txBox="true"/>
          <p:nvPr/>
        </p:nvSpPr>
        <p:spPr>
          <a:xfrm rot="0">
            <a:off x="225477" y="237962"/>
            <a:ext cx="7137982" cy="7370216"/>
          </a:xfrm>
          <a:prstGeom prst="rect">
            <a:avLst/>
          </a:prstGeom>
        </p:spPr>
        <p:txBody>
          <a:bodyPr anchor="t" rtlCol="false" tIns="0" lIns="0" bIns="0" rIns="0">
            <a:spAutoFit/>
          </a:bodyPr>
          <a:lstStyle/>
          <a:p>
            <a:pPr algn="just">
              <a:lnSpc>
                <a:spcPts val="3041"/>
              </a:lnSpc>
            </a:pPr>
            <a:r>
              <a:rPr lang="en-US" sz="1799" b="true">
                <a:solidFill>
                  <a:srgbClr val="179992"/>
                </a:solidFill>
                <a:latin typeface="Montserrat Bold"/>
                <a:ea typeface="Montserrat Bold"/>
                <a:cs typeface="Montserrat Bold"/>
                <a:sym typeface="Montserrat Bold"/>
              </a:rPr>
              <a:t>PROCESO DE ADMISIÓN EN EL MESTRADO</a:t>
            </a:r>
          </a:p>
          <a:p>
            <a:pPr algn="just" marL="302261" indent="-151130" lvl="1">
              <a:lnSpc>
                <a:spcPts val="2366"/>
              </a:lnSpc>
              <a:buAutoNum type="arabicPeriod" startAt="1"/>
            </a:pPr>
            <a:r>
              <a:rPr lang="en-US" b="true" sz="1400">
                <a:solidFill>
                  <a:srgbClr val="575756"/>
                </a:solidFill>
                <a:latin typeface="Montserrat Bold"/>
                <a:ea typeface="Montserrat Bold"/>
                <a:cs typeface="Montserrat Bold"/>
                <a:sym typeface="Montserrat Bold"/>
              </a:rPr>
              <a:t>So</a:t>
            </a:r>
            <a:r>
              <a:rPr lang="en-US" b="true" sz="1400">
                <a:solidFill>
                  <a:srgbClr val="575756"/>
                </a:solidFill>
                <a:latin typeface="Montserrat Bold"/>
                <a:ea typeface="Montserrat Bold"/>
                <a:cs typeface="Montserrat Bold"/>
                <a:sym typeface="Montserrat Bold"/>
              </a:rPr>
              <a:t>licitud de Admisión: </a:t>
            </a:r>
            <a:r>
              <a:rPr lang="en-US" sz="1400">
                <a:solidFill>
                  <a:srgbClr val="575756"/>
                </a:solidFill>
                <a:latin typeface="Montserrat"/>
                <a:ea typeface="Montserrat"/>
                <a:cs typeface="Montserrat"/>
                <a:sym typeface="Montserrat"/>
              </a:rPr>
              <a:t>Cuando decidas participar, haz clic en “Solicitar Admisión” y completa el dossier de admisión virtual. Adjunta tu currículum y participa en una entrevista telefónica.</a:t>
            </a:r>
          </a:p>
          <a:p>
            <a:pPr algn="just" marL="302261" indent="-151130" lvl="1">
              <a:lnSpc>
                <a:spcPts val="2366"/>
              </a:lnSpc>
              <a:buAutoNum type="arabicPeriod" startAt="1"/>
            </a:pPr>
            <a:r>
              <a:rPr lang="en-US" b="true" sz="1400">
                <a:solidFill>
                  <a:srgbClr val="575756"/>
                </a:solidFill>
                <a:latin typeface="Montserrat Bold"/>
                <a:ea typeface="Montserrat Bold"/>
                <a:cs typeface="Montserrat Bold"/>
                <a:sym typeface="Montserrat Bold"/>
              </a:rPr>
              <a:t>Análisis del Perfil: </a:t>
            </a:r>
            <a:r>
              <a:rPr lang="en-US" sz="1400">
                <a:solidFill>
                  <a:srgbClr val="575756"/>
                </a:solidFill>
                <a:latin typeface="Montserrat"/>
                <a:ea typeface="Montserrat"/>
                <a:cs typeface="Montserrat"/>
                <a:sym typeface="Montserrat"/>
              </a:rPr>
              <a:t>Se evaluará tu perfil y toda la documentación enviada.</a:t>
            </a:r>
          </a:p>
          <a:p>
            <a:pPr algn="just" marL="302261" indent="-151130" lvl="1">
              <a:lnSpc>
                <a:spcPts val="2366"/>
              </a:lnSpc>
              <a:buAutoNum type="arabicPeriod" startAt="1"/>
            </a:pPr>
            <a:r>
              <a:rPr lang="en-US" b="true" sz="1400">
                <a:solidFill>
                  <a:srgbClr val="575756"/>
                </a:solidFill>
                <a:latin typeface="Montserrat Bold"/>
                <a:ea typeface="Montserrat Bold"/>
                <a:cs typeface="Montserrat Bold"/>
                <a:sym typeface="Montserrat Bold"/>
              </a:rPr>
              <a:t>Notificación de Admisión:</a:t>
            </a:r>
            <a:r>
              <a:rPr lang="en-US" sz="1400">
                <a:solidFill>
                  <a:srgbClr val="575756"/>
                </a:solidFill>
                <a:latin typeface="Montserrat"/>
                <a:ea typeface="Montserrat"/>
                <a:cs typeface="Montserrat"/>
                <a:sym typeface="Montserrat"/>
              </a:rPr>
              <a:t> Te informaremos por llamada telefónica o mensaje sobre tu admisión a la edición del Máster.</a:t>
            </a:r>
          </a:p>
          <a:p>
            <a:pPr algn="just" marL="302261" indent="-151130" lvl="1">
              <a:lnSpc>
                <a:spcPts val="2366"/>
              </a:lnSpc>
              <a:buAutoNum type="arabicPeriod" startAt="1"/>
            </a:pPr>
            <a:r>
              <a:rPr lang="en-US" b="true" sz="1400">
                <a:solidFill>
                  <a:srgbClr val="575756"/>
                </a:solidFill>
                <a:latin typeface="Montserrat Bold"/>
                <a:ea typeface="Montserrat Bold"/>
                <a:cs typeface="Montserrat Bold"/>
                <a:sym typeface="Montserrat Bold"/>
              </a:rPr>
              <a:t>Pago y Matrícula: </a:t>
            </a:r>
            <a:r>
              <a:rPr lang="en-US" sz="1400">
                <a:solidFill>
                  <a:srgbClr val="575756"/>
                </a:solidFill>
                <a:latin typeface="Montserrat"/>
                <a:ea typeface="Montserrat"/>
                <a:cs typeface="Montserrat"/>
                <a:sym typeface="Montserrat"/>
              </a:rPr>
              <a:t>Una vez admitido, podrás realizar el pago y completar la matrícula.</a:t>
            </a:r>
          </a:p>
          <a:p>
            <a:pPr algn="just" marL="302261" indent="-151130" lvl="1">
              <a:lnSpc>
                <a:spcPts val="2366"/>
              </a:lnSpc>
              <a:buAutoNum type="arabicPeriod" startAt="1"/>
            </a:pPr>
            <a:r>
              <a:rPr lang="en-US" b="true" sz="1400">
                <a:solidFill>
                  <a:srgbClr val="575756"/>
                </a:solidFill>
                <a:latin typeface="Montserrat Bold"/>
                <a:ea typeface="Montserrat Bold"/>
                <a:cs typeface="Montserrat Bold"/>
                <a:sym typeface="Montserrat Bold"/>
              </a:rPr>
              <a:t>Comienzo de Estudios: </a:t>
            </a:r>
            <a:r>
              <a:rPr lang="en-US" sz="1400">
                <a:solidFill>
                  <a:srgbClr val="575756"/>
                </a:solidFill>
                <a:latin typeface="Montserrat"/>
                <a:ea typeface="Montserrat"/>
                <a:cs typeface="Montserrat"/>
                <a:sym typeface="Montserrat"/>
              </a:rPr>
              <a:t>Con la matrícula realizada, podrás unirte a los encuentros virtuales y comenzar tus estudios en el Campus Virtual, según la fecha programada.</a:t>
            </a:r>
          </a:p>
          <a:p>
            <a:pPr algn="just">
              <a:lnSpc>
                <a:spcPts val="2028"/>
              </a:lnSpc>
            </a:pPr>
          </a:p>
          <a:p>
            <a:pPr algn="just">
              <a:lnSpc>
                <a:spcPts val="3210"/>
              </a:lnSpc>
            </a:pPr>
            <a:r>
              <a:rPr lang="en-US" sz="1899" b="true">
                <a:solidFill>
                  <a:srgbClr val="179992"/>
                </a:solidFill>
                <a:latin typeface="Montserrat Bold"/>
                <a:ea typeface="Montserrat Bold"/>
                <a:cs typeface="Montserrat Bold"/>
                <a:sym typeface="Montserrat Bold"/>
              </a:rPr>
              <a:t>INVERSIÓN TOTAL EN EL MÁSTER</a:t>
            </a:r>
          </a:p>
          <a:p>
            <a:pPr algn="just" marL="280669" indent="-140335" lvl="1">
              <a:lnSpc>
                <a:spcPts val="2196"/>
              </a:lnSpc>
              <a:buFont typeface="Arial"/>
              <a:buChar char="•"/>
            </a:pPr>
            <a:r>
              <a:rPr lang="en-US" b="true" sz="1299">
                <a:solidFill>
                  <a:srgbClr val="575756"/>
                </a:solidFill>
                <a:latin typeface="Montserrat Bold"/>
                <a:ea typeface="Montserrat Bold"/>
                <a:cs typeface="Montserrat Bold"/>
                <a:sym typeface="Montserrat Bold"/>
              </a:rPr>
              <a:t>OPCIÓN 1</a:t>
            </a:r>
          </a:p>
          <a:p>
            <a:pPr algn="just">
              <a:lnSpc>
                <a:spcPts val="2196"/>
              </a:lnSpc>
            </a:pPr>
            <a:r>
              <a:rPr lang="en-US" sz="1299">
                <a:solidFill>
                  <a:srgbClr val="575756"/>
                </a:solidFill>
                <a:latin typeface="Montserrat"/>
                <a:ea typeface="Montserrat"/>
                <a:cs typeface="Montserrat"/>
                <a:sym typeface="Montserrat"/>
              </a:rPr>
              <a:t>Pago al Contado con Matrícula Gratuita. INVERSIÓN TOTAL: 1850 euros*</a:t>
            </a:r>
          </a:p>
          <a:p>
            <a:pPr algn="just">
              <a:lnSpc>
                <a:spcPts val="1690"/>
              </a:lnSpc>
            </a:pPr>
          </a:p>
          <a:p>
            <a:pPr algn="just" marL="280669" indent="-140335" lvl="1">
              <a:lnSpc>
                <a:spcPts val="2196"/>
              </a:lnSpc>
              <a:buFont typeface="Arial"/>
              <a:buChar char="•"/>
            </a:pPr>
            <a:r>
              <a:rPr lang="en-US" b="true" sz="1299">
                <a:solidFill>
                  <a:srgbClr val="575756"/>
                </a:solidFill>
                <a:latin typeface="Montserrat Bold"/>
                <a:ea typeface="Montserrat Bold"/>
                <a:cs typeface="Montserrat Bold"/>
                <a:sym typeface="Montserrat Bold"/>
              </a:rPr>
              <a:t>OPCIÓN 2</a:t>
            </a:r>
          </a:p>
          <a:p>
            <a:pPr algn="just">
              <a:lnSpc>
                <a:spcPts val="2196"/>
              </a:lnSpc>
            </a:pPr>
            <a:r>
              <a:rPr lang="en-US" sz="1299">
                <a:solidFill>
                  <a:srgbClr val="575756"/>
                </a:solidFill>
                <a:latin typeface="Montserrat"/>
                <a:ea typeface="Montserrat"/>
                <a:cs typeface="Montserrat"/>
                <a:sym typeface="Montserrat"/>
              </a:rPr>
              <a:t>Matrícula de 200 euros + 15 cuotas de 130 euros. INVERSIÓN TOTAL: 2150 euros*</a:t>
            </a:r>
          </a:p>
          <a:p>
            <a:pPr algn="just">
              <a:lnSpc>
                <a:spcPts val="1521"/>
              </a:lnSpc>
            </a:pPr>
          </a:p>
          <a:p>
            <a:pPr algn="just" marL="280669" indent="-140335" lvl="1">
              <a:lnSpc>
                <a:spcPts val="2196"/>
              </a:lnSpc>
              <a:buFont typeface="Arial"/>
              <a:buChar char="•"/>
            </a:pPr>
            <a:r>
              <a:rPr lang="en-US" b="true" sz="1299">
                <a:solidFill>
                  <a:srgbClr val="575756"/>
                </a:solidFill>
                <a:latin typeface="Montserrat Bold"/>
                <a:ea typeface="Montserrat Bold"/>
                <a:cs typeface="Montserrat Bold"/>
                <a:sym typeface="Montserrat Bold"/>
              </a:rPr>
              <a:t>OPCIÓN 3</a:t>
            </a:r>
          </a:p>
          <a:p>
            <a:pPr algn="just">
              <a:lnSpc>
                <a:spcPts val="2196"/>
              </a:lnSpc>
            </a:pPr>
            <a:r>
              <a:rPr lang="en-US" sz="1299">
                <a:solidFill>
                  <a:srgbClr val="575756"/>
                </a:solidFill>
                <a:latin typeface="Montserrat"/>
                <a:ea typeface="Montserrat"/>
                <a:cs typeface="Montserrat"/>
                <a:sym typeface="Montserrat"/>
              </a:rPr>
              <a:t>Matrícula de 200 euros + 22 cuotas de 98 euros. INVERSIÓN TOTAL: 2356 euros*</a:t>
            </a:r>
          </a:p>
          <a:p>
            <a:pPr algn="just">
              <a:lnSpc>
                <a:spcPts val="1690"/>
              </a:lnSpc>
            </a:pPr>
          </a:p>
          <a:p>
            <a:pPr algn="just">
              <a:lnSpc>
                <a:spcPts val="2196"/>
              </a:lnSpc>
            </a:pPr>
            <a:r>
              <a:rPr lang="en-US" sz="1299">
                <a:solidFill>
                  <a:srgbClr val="575756"/>
                </a:solidFill>
                <a:latin typeface="Montserrat"/>
                <a:ea typeface="Montserrat"/>
                <a:cs typeface="Montserrat"/>
                <a:sym typeface="Montserrat"/>
              </a:rPr>
              <a:t>*Al finalizar el Máster, el estudiante puede solicitar el Diploma Universitario Español por un valor de 360 euros.</a:t>
            </a:r>
          </a:p>
          <a:p>
            <a:pPr algn="just">
              <a:lnSpc>
                <a:spcPts val="2196"/>
              </a:lnSpc>
            </a:pPr>
          </a:p>
        </p:txBody>
      </p:sp>
      <p:sp>
        <p:nvSpPr>
          <p:cNvPr name="Freeform 14" id="14"/>
          <p:cNvSpPr/>
          <p:nvPr/>
        </p:nvSpPr>
        <p:spPr>
          <a:xfrm flipH="false" flipV="false" rot="0">
            <a:off x="-363644" y="7629907"/>
            <a:ext cx="3024000" cy="383040"/>
          </a:xfrm>
          <a:custGeom>
            <a:avLst/>
            <a:gdLst/>
            <a:ahLst/>
            <a:cxnLst/>
            <a:rect r="r" b="b" t="t" l="l"/>
            <a:pathLst>
              <a:path h="383040" w="3024000">
                <a:moveTo>
                  <a:pt x="0" y="0"/>
                </a:moveTo>
                <a:lnTo>
                  <a:pt x="3024000" y="0"/>
                </a:lnTo>
                <a:lnTo>
                  <a:pt x="3024000" y="383040"/>
                </a:lnTo>
                <a:lnTo>
                  <a:pt x="0" y="383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5" id="15"/>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TextBox 16" id="16"/>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7" id="17"/>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18" id="18"/>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Freeform 19" id="19"/>
          <p:cNvSpPr/>
          <p:nvPr/>
        </p:nvSpPr>
        <p:spPr>
          <a:xfrm flipH="false" flipV="false" rot="0">
            <a:off x="4938987" y="7629907"/>
            <a:ext cx="3024000" cy="383040"/>
          </a:xfrm>
          <a:custGeom>
            <a:avLst/>
            <a:gdLst/>
            <a:ahLst/>
            <a:cxnLst/>
            <a:rect r="r" b="b" t="t" l="l"/>
            <a:pathLst>
              <a:path h="383040" w="3024000">
                <a:moveTo>
                  <a:pt x="0" y="0"/>
                </a:moveTo>
                <a:lnTo>
                  <a:pt x="3024000" y="0"/>
                </a:lnTo>
                <a:lnTo>
                  <a:pt x="3024000" y="383040"/>
                </a:lnTo>
                <a:lnTo>
                  <a:pt x="0" y="383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2346906" y="7629907"/>
            <a:ext cx="3024000" cy="383040"/>
          </a:xfrm>
          <a:custGeom>
            <a:avLst/>
            <a:gdLst/>
            <a:ahLst/>
            <a:cxnLst/>
            <a:rect r="r" b="b" t="t" l="l"/>
            <a:pathLst>
              <a:path h="383040" w="3024000">
                <a:moveTo>
                  <a:pt x="0" y="0"/>
                </a:moveTo>
                <a:lnTo>
                  <a:pt x="3024000" y="0"/>
                </a:lnTo>
                <a:lnTo>
                  <a:pt x="3024000" y="383040"/>
                </a:lnTo>
                <a:lnTo>
                  <a:pt x="0" y="383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806" y="5197819"/>
            <a:ext cx="3855600" cy="5258961"/>
            <a:chOff x="0" y="0"/>
            <a:chExt cx="4687570" cy="6393752"/>
          </a:xfrm>
        </p:grpSpPr>
        <p:sp>
          <p:nvSpPr>
            <p:cNvPr name="Freeform 3" id="3"/>
            <p:cNvSpPr/>
            <p:nvPr/>
          </p:nvSpPr>
          <p:spPr>
            <a:xfrm flipH="false" flipV="false" rot="0">
              <a:off x="-3810" y="-39370"/>
              <a:ext cx="4691380" cy="6433122"/>
            </a:xfrm>
            <a:custGeom>
              <a:avLst/>
              <a:gdLst/>
              <a:ahLst/>
              <a:cxnLst/>
              <a:rect r="r" b="b" t="t" l="l"/>
              <a:pathLst>
                <a:path h="6433122" w="4691380">
                  <a:moveTo>
                    <a:pt x="2471420" y="6433122"/>
                  </a:moveTo>
                  <a:cubicBezTo>
                    <a:pt x="2128520" y="6416124"/>
                    <a:pt x="1803400" y="6395204"/>
                    <a:pt x="1496060" y="6265760"/>
                  </a:cubicBezTo>
                  <a:cubicBezTo>
                    <a:pt x="1038860" y="6074862"/>
                    <a:pt x="687070" y="5754521"/>
                    <a:pt x="419100" y="5333501"/>
                  </a:cubicBezTo>
                  <a:cubicBezTo>
                    <a:pt x="254000" y="5073305"/>
                    <a:pt x="138430" y="4790882"/>
                    <a:pt x="64770" y="4490153"/>
                  </a:cubicBezTo>
                  <a:cubicBezTo>
                    <a:pt x="24130" y="4324099"/>
                    <a:pt x="10160" y="4155429"/>
                    <a:pt x="5080" y="3984144"/>
                  </a:cubicBezTo>
                  <a:cubicBezTo>
                    <a:pt x="0" y="3824628"/>
                    <a:pt x="8890" y="3665111"/>
                    <a:pt x="20320" y="3505594"/>
                  </a:cubicBezTo>
                  <a:cubicBezTo>
                    <a:pt x="69850" y="2800843"/>
                    <a:pt x="257810" y="2139240"/>
                    <a:pt x="601980" y="1527323"/>
                  </a:cubicBezTo>
                  <a:cubicBezTo>
                    <a:pt x="867410" y="1054002"/>
                    <a:pt x="1206500" y="644750"/>
                    <a:pt x="1626870" y="307411"/>
                  </a:cubicBezTo>
                  <a:cubicBezTo>
                    <a:pt x="1747520" y="210655"/>
                    <a:pt x="1892300" y="155739"/>
                    <a:pt x="2038350" y="112591"/>
                  </a:cubicBezTo>
                  <a:cubicBezTo>
                    <a:pt x="2423160" y="0"/>
                    <a:pt x="2801620" y="12700"/>
                    <a:pt x="3171190" y="180582"/>
                  </a:cubicBezTo>
                  <a:cubicBezTo>
                    <a:pt x="3356610" y="265570"/>
                    <a:pt x="3506470" y="395014"/>
                    <a:pt x="3637280" y="551916"/>
                  </a:cubicBezTo>
                  <a:cubicBezTo>
                    <a:pt x="4110990" y="1112840"/>
                    <a:pt x="4423410" y="1758753"/>
                    <a:pt x="4592320" y="2477887"/>
                  </a:cubicBezTo>
                  <a:cubicBezTo>
                    <a:pt x="4620260" y="2598178"/>
                    <a:pt x="4629150" y="2722392"/>
                    <a:pt x="4644390" y="2845299"/>
                  </a:cubicBezTo>
                  <a:cubicBezTo>
                    <a:pt x="4658360" y="2951207"/>
                    <a:pt x="4673600" y="3057116"/>
                    <a:pt x="4682490" y="3163025"/>
                  </a:cubicBezTo>
                  <a:cubicBezTo>
                    <a:pt x="4688840" y="3241476"/>
                    <a:pt x="4685030" y="3319927"/>
                    <a:pt x="4686300" y="3398378"/>
                  </a:cubicBezTo>
                  <a:cubicBezTo>
                    <a:pt x="4687570" y="3438911"/>
                    <a:pt x="4691380" y="3479444"/>
                    <a:pt x="4691380" y="3521284"/>
                  </a:cubicBezTo>
                  <a:cubicBezTo>
                    <a:pt x="4691380" y="3553972"/>
                    <a:pt x="4686300" y="3586660"/>
                    <a:pt x="4683760" y="3619348"/>
                  </a:cubicBezTo>
                  <a:cubicBezTo>
                    <a:pt x="4676140" y="3730487"/>
                    <a:pt x="4668520" y="3840318"/>
                    <a:pt x="4662170" y="3951457"/>
                  </a:cubicBezTo>
                  <a:cubicBezTo>
                    <a:pt x="4657090" y="4040368"/>
                    <a:pt x="4657090" y="4130587"/>
                    <a:pt x="4646930" y="4219498"/>
                  </a:cubicBezTo>
                  <a:cubicBezTo>
                    <a:pt x="4611370" y="4509766"/>
                    <a:pt x="4538980" y="4789574"/>
                    <a:pt x="4424680" y="5057615"/>
                  </a:cubicBezTo>
                  <a:cubicBezTo>
                    <a:pt x="4265930" y="5432872"/>
                    <a:pt x="4042410" y="5758443"/>
                    <a:pt x="3723640" y="6009487"/>
                  </a:cubicBezTo>
                  <a:cubicBezTo>
                    <a:pt x="3423920" y="6244839"/>
                    <a:pt x="3084830" y="6376899"/>
                    <a:pt x="2710180" y="6416124"/>
                  </a:cubicBezTo>
                  <a:cubicBezTo>
                    <a:pt x="2626360" y="6425276"/>
                    <a:pt x="2541270" y="6427892"/>
                    <a:pt x="2471420" y="6433122"/>
                  </a:cubicBezTo>
                  <a:close/>
                </a:path>
              </a:pathLst>
            </a:custGeom>
            <a:blipFill>
              <a:blip r:embed="rId2"/>
              <a:stretch>
                <a:fillRect l="-1354" t="-25" r="-1354" b="-13"/>
              </a:stretch>
            </a:blipFill>
          </p:spPr>
        </p:sp>
      </p:grpSp>
      <p:grpSp>
        <p:nvGrpSpPr>
          <p:cNvPr name="Group 4" id="4"/>
          <p:cNvGrpSpPr/>
          <p:nvPr/>
        </p:nvGrpSpPr>
        <p:grpSpPr>
          <a:xfrm rot="0">
            <a:off x="-737715" y="10083635"/>
            <a:ext cx="8418113" cy="927205"/>
            <a:chOff x="0" y="0"/>
            <a:chExt cx="3016862" cy="332289"/>
          </a:xfrm>
        </p:grpSpPr>
        <p:sp>
          <p:nvSpPr>
            <p:cNvPr name="Freeform 5" id="5"/>
            <p:cNvSpPr/>
            <p:nvPr/>
          </p:nvSpPr>
          <p:spPr>
            <a:xfrm flipH="false" flipV="false" rot="0">
              <a:off x="0" y="0"/>
              <a:ext cx="3016862" cy="332289"/>
            </a:xfrm>
            <a:custGeom>
              <a:avLst/>
              <a:gdLst/>
              <a:ahLst/>
              <a:cxnLst/>
              <a:rect r="r" b="b" t="t" l="l"/>
              <a:pathLst>
                <a:path h="332289" w="3016862">
                  <a:moveTo>
                    <a:pt x="0" y="0"/>
                  </a:moveTo>
                  <a:lnTo>
                    <a:pt x="3016862" y="0"/>
                  </a:lnTo>
                  <a:lnTo>
                    <a:pt x="3016862" y="332289"/>
                  </a:lnTo>
                  <a:lnTo>
                    <a:pt x="0" y="332289"/>
                  </a:lnTo>
                  <a:close/>
                </a:path>
              </a:pathLst>
            </a:custGeom>
            <a:solidFill>
              <a:srgbClr val="FA9857"/>
            </a:solidFill>
          </p:spPr>
        </p:sp>
        <p:sp>
          <p:nvSpPr>
            <p:cNvPr name="TextBox 6" id="6"/>
            <p:cNvSpPr txBox="true"/>
            <p:nvPr/>
          </p:nvSpPr>
          <p:spPr>
            <a:xfrm>
              <a:off x="0" y="-57150"/>
              <a:ext cx="3016862" cy="389439"/>
            </a:xfrm>
            <a:prstGeom prst="rect">
              <a:avLst/>
            </a:prstGeom>
          </p:spPr>
          <p:txBody>
            <a:bodyPr anchor="ctr" rtlCol="false" tIns="50800" lIns="50800" bIns="50800" rIns="50800"/>
            <a:lstStyle/>
            <a:p>
              <a:pPr algn="ctr">
                <a:lnSpc>
                  <a:spcPts val="1599"/>
                </a:lnSpc>
              </a:pPr>
            </a:p>
          </p:txBody>
        </p:sp>
      </p:grpSp>
      <p:sp>
        <p:nvSpPr>
          <p:cNvPr name="Freeform 7" id="7"/>
          <p:cNvSpPr/>
          <p:nvPr/>
        </p:nvSpPr>
        <p:spPr>
          <a:xfrm flipH="false" flipV="false" rot="0">
            <a:off x="3978988" y="10319286"/>
            <a:ext cx="161635" cy="132137"/>
          </a:xfrm>
          <a:custGeom>
            <a:avLst/>
            <a:gdLst/>
            <a:ahLst/>
            <a:cxnLst/>
            <a:rect r="r" b="b" t="t" l="l"/>
            <a:pathLst>
              <a:path h="132137" w="161635">
                <a:moveTo>
                  <a:pt x="0" y="0"/>
                </a:moveTo>
                <a:lnTo>
                  <a:pt x="161635" y="0"/>
                </a:lnTo>
                <a:lnTo>
                  <a:pt x="161635" y="132137"/>
                </a:lnTo>
                <a:lnTo>
                  <a:pt x="0" y="132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8" id="8"/>
          <p:cNvSpPr/>
          <p:nvPr/>
        </p:nvSpPr>
        <p:spPr>
          <a:xfrm flipH="false" flipV="false" rot="0">
            <a:off x="2113589" y="10307242"/>
            <a:ext cx="160906" cy="160906"/>
          </a:xfrm>
          <a:custGeom>
            <a:avLst/>
            <a:gdLst/>
            <a:ahLst/>
            <a:cxnLst/>
            <a:rect r="r" b="b" t="t" l="l"/>
            <a:pathLst>
              <a:path h="160906" w="160906">
                <a:moveTo>
                  <a:pt x="0" y="0"/>
                </a:moveTo>
                <a:lnTo>
                  <a:pt x="160906" y="0"/>
                </a:lnTo>
                <a:lnTo>
                  <a:pt x="160906" y="160906"/>
                </a:lnTo>
                <a:lnTo>
                  <a:pt x="0" y="160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9" id="9"/>
          <p:cNvSpPr/>
          <p:nvPr/>
        </p:nvSpPr>
        <p:spPr>
          <a:xfrm flipH="false" flipV="false" rot="0">
            <a:off x="146717" y="10287667"/>
            <a:ext cx="157521" cy="195375"/>
          </a:xfrm>
          <a:custGeom>
            <a:avLst/>
            <a:gdLst/>
            <a:ahLst/>
            <a:cxnLst/>
            <a:rect r="r" b="b" t="t" l="l"/>
            <a:pathLst>
              <a:path h="195375" w="157521">
                <a:moveTo>
                  <a:pt x="0" y="0"/>
                </a:moveTo>
                <a:lnTo>
                  <a:pt x="157521" y="0"/>
                </a:lnTo>
                <a:lnTo>
                  <a:pt x="157521" y="195375"/>
                </a:lnTo>
                <a:lnTo>
                  <a:pt x="0" y="1953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0" id="10"/>
          <p:cNvSpPr/>
          <p:nvPr/>
        </p:nvSpPr>
        <p:spPr>
          <a:xfrm flipH="false" flipV="false" rot="-5557398">
            <a:off x="5907246" y="8359058"/>
            <a:ext cx="1855774" cy="1915707"/>
          </a:xfrm>
          <a:custGeom>
            <a:avLst/>
            <a:gdLst/>
            <a:ahLst/>
            <a:cxnLst/>
            <a:rect r="r" b="b" t="t" l="l"/>
            <a:pathLst>
              <a:path h="1915707" w="1855774">
                <a:moveTo>
                  <a:pt x="0" y="0"/>
                </a:moveTo>
                <a:lnTo>
                  <a:pt x="1855774" y="0"/>
                </a:lnTo>
                <a:lnTo>
                  <a:pt x="1855774" y="1915708"/>
                </a:lnTo>
                <a:lnTo>
                  <a:pt x="0" y="1915708"/>
                </a:lnTo>
                <a:lnTo>
                  <a:pt x="0" y="0"/>
                </a:lnTo>
                <a:close/>
              </a:path>
            </a:pathLst>
          </a:custGeom>
          <a:blipFill>
            <a:blip r:embed="rId9">
              <a:alphaModFix amt="12000"/>
              <a:extLst>
                <a:ext uri="{96DAC541-7B7A-43D3-8B79-37D633B846F1}">
                  <asvg:svgBlip xmlns:asvg="http://schemas.microsoft.com/office/drawing/2016/SVG/main" r:embed="rId10"/>
                </a:ext>
              </a:extLst>
            </a:blip>
            <a:stretch>
              <a:fillRect l="-35181" t="0" r="0" b="-30952"/>
            </a:stretch>
          </a:blipFill>
        </p:spPr>
      </p:sp>
      <p:sp>
        <p:nvSpPr>
          <p:cNvPr name="Freeform 11" id="11"/>
          <p:cNvSpPr/>
          <p:nvPr/>
        </p:nvSpPr>
        <p:spPr>
          <a:xfrm flipH="true" flipV="true" rot="0">
            <a:off x="5375629" y="1689395"/>
            <a:ext cx="2458823" cy="2458823"/>
          </a:xfrm>
          <a:custGeom>
            <a:avLst/>
            <a:gdLst/>
            <a:ahLst/>
            <a:cxnLst/>
            <a:rect r="r" b="b" t="t" l="l"/>
            <a:pathLst>
              <a:path h="2458823" w="2458823">
                <a:moveTo>
                  <a:pt x="2458822" y="2458823"/>
                </a:moveTo>
                <a:lnTo>
                  <a:pt x="0" y="2458823"/>
                </a:lnTo>
                <a:lnTo>
                  <a:pt x="0" y="0"/>
                </a:lnTo>
                <a:lnTo>
                  <a:pt x="2458822" y="0"/>
                </a:lnTo>
                <a:lnTo>
                  <a:pt x="2458822"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5849070" y="10327221"/>
            <a:ext cx="120948" cy="120948"/>
          </a:xfrm>
          <a:custGeom>
            <a:avLst/>
            <a:gdLst/>
            <a:ahLst/>
            <a:cxnLst/>
            <a:rect r="r" b="b" t="t" l="l"/>
            <a:pathLst>
              <a:path h="120948" w="120948">
                <a:moveTo>
                  <a:pt x="0" y="0"/>
                </a:moveTo>
                <a:lnTo>
                  <a:pt x="120948" y="0"/>
                </a:lnTo>
                <a:lnTo>
                  <a:pt x="120948" y="120948"/>
                </a:lnTo>
                <a:lnTo>
                  <a:pt x="0" y="1209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13" id="13"/>
          <p:cNvSpPr txBox="true"/>
          <p:nvPr/>
        </p:nvSpPr>
        <p:spPr>
          <a:xfrm rot="0">
            <a:off x="336522" y="10223453"/>
            <a:ext cx="1828076" cy="304754"/>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Calle Isabel la Catolica 21. Burjassot. Valencia. España</a:t>
            </a:r>
          </a:p>
        </p:txBody>
      </p:sp>
      <p:sp>
        <p:nvSpPr>
          <p:cNvPr name="Freeform 14" id="14"/>
          <p:cNvSpPr/>
          <p:nvPr/>
        </p:nvSpPr>
        <p:spPr>
          <a:xfrm flipH="true" flipV="true" rot="10393819">
            <a:off x="-430574" y="7952065"/>
            <a:ext cx="2458823" cy="2458823"/>
          </a:xfrm>
          <a:custGeom>
            <a:avLst/>
            <a:gdLst/>
            <a:ahLst/>
            <a:cxnLst/>
            <a:rect r="r" b="b" t="t" l="l"/>
            <a:pathLst>
              <a:path h="2458823" w="2458823">
                <a:moveTo>
                  <a:pt x="2458823" y="2458823"/>
                </a:moveTo>
                <a:lnTo>
                  <a:pt x="0" y="2458823"/>
                </a:lnTo>
                <a:lnTo>
                  <a:pt x="0" y="0"/>
                </a:lnTo>
                <a:lnTo>
                  <a:pt x="2458823" y="0"/>
                </a:lnTo>
                <a:lnTo>
                  <a:pt x="2458823" y="2458823"/>
                </a:lnTo>
                <a:close/>
              </a:path>
            </a:pathLst>
          </a:custGeom>
          <a:blipFill>
            <a:blip r:embed="rId9">
              <a:alphaModFix amt="12000"/>
              <a:extLst>
                <a:ext uri="{96DAC541-7B7A-43D3-8B79-37D633B846F1}">
                  <asvg:svgBlip xmlns:asvg="http://schemas.microsoft.com/office/drawing/2016/SVG/main" r:embed="rId10"/>
                </a:ext>
              </a:extLst>
            </a:blip>
            <a:stretch>
              <a:fillRect l="0" t="0" r="0" b="0"/>
            </a:stretch>
          </a:blipFill>
        </p:spPr>
      </p:sp>
      <p:grpSp>
        <p:nvGrpSpPr>
          <p:cNvPr name="Group 15" id="15"/>
          <p:cNvGrpSpPr/>
          <p:nvPr/>
        </p:nvGrpSpPr>
        <p:grpSpPr>
          <a:xfrm rot="0">
            <a:off x="146717" y="7043365"/>
            <a:ext cx="1147375" cy="114737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6112" t="-55403" r="-8306" b="-48253"/>
              </a:stretch>
            </a:blipFill>
          </p:spPr>
        </p:sp>
      </p:grpSp>
      <p:sp>
        <p:nvSpPr>
          <p:cNvPr name="TextBox 17" id="17"/>
          <p:cNvSpPr txBox="true"/>
          <p:nvPr/>
        </p:nvSpPr>
        <p:spPr>
          <a:xfrm rot="0">
            <a:off x="146717" y="-190817"/>
            <a:ext cx="7137982" cy="6010781"/>
          </a:xfrm>
          <a:prstGeom prst="rect">
            <a:avLst/>
          </a:prstGeom>
        </p:spPr>
        <p:txBody>
          <a:bodyPr anchor="t" rtlCol="false" tIns="0" lIns="0" bIns="0" rIns="0">
            <a:spAutoFit/>
          </a:bodyPr>
          <a:lstStyle/>
          <a:p>
            <a:pPr algn="just">
              <a:lnSpc>
                <a:spcPts val="1872"/>
              </a:lnSpc>
            </a:pPr>
          </a:p>
          <a:p>
            <a:pPr algn="just">
              <a:lnSpc>
                <a:spcPts val="1872"/>
              </a:lnSpc>
            </a:pPr>
          </a:p>
          <a:p>
            <a:pPr algn="l">
              <a:lnSpc>
                <a:spcPts val="3619"/>
              </a:lnSpc>
            </a:pPr>
            <a:r>
              <a:rPr lang="en-US" b="true" sz="1999">
                <a:solidFill>
                  <a:srgbClr val="179992"/>
                </a:solidFill>
                <a:latin typeface="Montserrat Bold"/>
                <a:ea typeface="Montserrat Bold"/>
                <a:cs typeface="Montserrat Bold"/>
                <a:sym typeface="Montserrat Bold"/>
              </a:rPr>
              <a:t>AMPLIA SALIDA PROFESIONAL</a:t>
            </a:r>
          </a:p>
          <a:p>
            <a:pPr algn="just">
              <a:lnSpc>
                <a:spcPts val="2534"/>
              </a:lnSpc>
            </a:pPr>
            <a:r>
              <a:rPr lang="en-US" sz="1400">
                <a:solidFill>
                  <a:srgbClr val="575756"/>
                </a:solidFill>
                <a:latin typeface="Montserrat"/>
                <a:ea typeface="Montserrat"/>
                <a:cs typeface="Montserrat"/>
                <a:sym typeface="Montserrat"/>
              </a:rPr>
              <a:t>El Máster prepara a los estudiantes para trabajar en una amplia variedad de sectores, como educación, salud mental, inclusión, hospitales, comunidades, ONGs y centros penitenciarios. </a:t>
            </a:r>
          </a:p>
          <a:p>
            <a:pPr algn="just">
              <a:lnSpc>
                <a:spcPts val="2534"/>
              </a:lnSpc>
            </a:pPr>
            <a:r>
              <a:rPr lang="en-US" sz="1400">
                <a:solidFill>
                  <a:srgbClr val="575756"/>
                </a:solidFill>
                <a:latin typeface="Montserrat"/>
                <a:ea typeface="Montserrat"/>
                <a:cs typeface="Montserrat"/>
                <a:sym typeface="Montserrat"/>
              </a:rPr>
              <a:t>También permite desarrollarse como terapeuta independiente, aumentando las oportunidades de empleo. </a:t>
            </a:r>
            <a:r>
              <a:rPr lang="en-US" sz="1400">
                <a:solidFill>
                  <a:srgbClr val="575756"/>
                </a:solidFill>
                <a:latin typeface="Montserrat"/>
                <a:ea typeface="Montserrat"/>
                <a:cs typeface="Montserrat"/>
                <a:sym typeface="Montserrat"/>
              </a:rPr>
              <a:t>Prepárate para liderar talleres y workshops expresivos en diversos entornos.  Estarás listo para llevar tu conocimiento a lugares donde se necesitan soluciones creativas y terapéuticas.</a:t>
            </a:r>
          </a:p>
          <a:p>
            <a:pPr algn="just">
              <a:lnSpc>
                <a:spcPts val="2715"/>
              </a:lnSpc>
            </a:pPr>
          </a:p>
          <a:p>
            <a:pPr algn="just">
              <a:lnSpc>
                <a:spcPts val="2534"/>
              </a:lnSpc>
            </a:pPr>
            <a:r>
              <a:rPr lang="en-US" sz="1400">
                <a:solidFill>
                  <a:srgbClr val="F39200"/>
                </a:solidFill>
                <a:latin typeface="Montserrat"/>
                <a:ea typeface="Montserrat"/>
                <a:cs typeface="Montserrat"/>
                <a:sym typeface="Montserrat"/>
              </a:rPr>
              <a:t>Acceda a la metodología exclusiva y patentada MTP© del Instituto IASE. ¡Conviértete en especialista en el Protocolo Terapéutico del Modelo Psicoexpresivo© (MTP©) y aprende a utilizar los diferentes lenguajes creativos (teatro, danza, artes visuales, artes digitales, técnicas narrativas, multisensoriales, recursos ritualísticos y juegos) con diversos tipos de grupos!</a:t>
            </a:r>
          </a:p>
          <a:p>
            <a:pPr algn="just">
              <a:lnSpc>
                <a:spcPts val="1872"/>
              </a:lnSpc>
            </a:pPr>
          </a:p>
          <a:p>
            <a:pPr algn="just">
              <a:lnSpc>
                <a:spcPts val="2028"/>
              </a:lnSpc>
            </a:pPr>
          </a:p>
          <a:p>
            <a:pPr algn="just">
              <a:lnSpc>
                <a:spcPts val="2028"/>
              </a:lnSpc>
            </a:pPr>
          </a:p>
          <a:p>
            <a:pPr algn="just">
              <a:lnSpc>
                <a:spcPts val="2028"/>
              </a:lnSpc>
            </a:pPr>
          </a:p>
        </p:txBody>
      </p:sp>
      <p:sp>
        <p:nvSpPr>
          <p:cNvPr name="TextBox 18" id="18"/>
          <p:cNvSpPr txBox="true"/>
          <p:nvPr/>
        </p:nvSpPr>
        <p:spPr>
          <a:xfrm rot="0">
            <a:off x="2346906" y="10294879"/>
            <a:ext cx="135049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www.institutoiase.com</a:t>
            </a:r>
          </a:p>
        </p:txBody>
      </p:sp>
      <p:sp>
        <p:nvSpPr>
          <p:cNvPr name="TextBox 19" id="19"/>
          <p:cNvSpPr txBox="true"/>
          <p:nvPr/>
        </p:nvSpPr>
        <p:spPr>
          <a:xfrm rot="0">
            <a:off x="4216823" y="10294879"/>
            <a:ext cx="1495861"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cursos@institutoiase.org</a:t>
            </a:r>
          </a:p>
        </p:txBody>
      </p:sp>
      <p:sp>
        <p:nvSpPr>
          <p:cNvPr name="TextBox 20" id="20"/>
          <p:cNvSpPr txBox="true"/>
          <p:nvPr/>
        </p:nvSpPr>
        <p:spPr>
          <a:xfrm rot="0">
            <a:off x="6010032" y="10311625"/>
            <a:ext cx="1824420" cy="161902"/>
          </a:xfrm>
          <a:prstGeom prst="rect">
            <a:avLst/>
          </a:prstGeom>
        </p:spPr>
        <p:txBody>
          <a:bodyPr anchor="t" rtlCol="false" tIns="0" lIns="0" bIns="0" rIns="0">
            <a:spAutoFit/>
          </a:bodyPr>
          <a:lstStyle/>
          <a:p>
            <a:pPr algn="l" marL="0" indent="0" lvl="0">
              <a:lnSpc>
                <a:spcPts val="1199"/>
              </a:lnSpc>
              <a:spcBef>
                <a:spcPct val="0"/>
              </a:spcBef>
            </a:pPr>
            <a:r>
              <a:rPr lang="en-US" sz="999">
                <a:solidFill>
                  <a:srgbClr val="FFFFFF"/>
                </a:solidFill>
                <a:latin typeface="Gabriel Sans Condensed"/>
                <a:ea typeface="Gabriel Sans Condensed"/>
                <a:cs typeface="Gabriel Sans Condensed"/>
                <a:sym typeface="Gabriel Sans Condensed"/>
              </a:rPr>
              <a:t>34 640 892 290</a:t>
            </a:r>
          </a:p>
        </p:txBody>
      </p:sp>
      <p:sp>
        <p:nvSpPr>
          <p:cNvPr name="TextBox 21" id="21"/>
          <p:cNvSpPr txBox="true"/>
          <p:nvPr/>
        </p:nvSpPr>
        <p:spPr>
          <a:xfrm rot="0">
            <a:off x="128405" y="5439843"/>
            <a:ext cx="7137982" cy="4810524"/>
          </a:xfrm>
          <a:prstGeom prst="rect">
            <a:avLst/>
          </a:prstGeom>
        </p:spPr>
        <p:txBody>
          <a:bodyPr anchor="t" rtlCol="false" tIns="0" lIns="0" bIns="0" rIns="0">
            <a:spAutoFit/>
          </a:bodyPr>
          <a:lstStyle/>
          <a:p>
            <a:pPr algn="just">
              <a:lnSpc>
                <a:spcPts val="1872"/>
              </a:lnSpc>
            </a:pPr>
          </a:p>
          <a:p>
            <a:pPr algn="just">
              <a:lnSpc>
                <a:spcPts val="3438"/>
              </a:lnSpc>
            </a:pPr>
            <a:r>
              <a:rPr lang="en-US" sz="1899" b="true">
                <a:solidFill>
                  <a:srgbClr val="179992"/>
                </a:solidFill>
                <a:latin typeface="Montserrat Bold"/>
                <a:ea typeface="Montserrat Bold"/>
                <a:cs typeface="Montserrat Bold"/>
                <a:sym typeface="Montserrat Bold"/>
              </a:rPr>
              <a:t>INICIA TU ADMISIÓN</a:t>
            </a:r>
          </a:p>
          <a:p>
            <a:pPr algn="just">
              <a:lnSpc>
                <a:spcPts val="2534"/>
              </a:lnSpc>
            </a:pPr>
            <a:r>
              <a:rPr lang="en-US" sz="1400" b="true">
                <a:solidFill>
                  <a:srgbClr val="575756"/>
                </a:solidFill>
                <a:latin typeface="Montserrat Bold"/>
                <a:ea typeface="Montserrat Bold"/>
                <a:cs typeface="Montserrat Bold"/>
                <a:sym typeface="Montserrat Bold"/>
              </a:rPr>
              <a:t>WhatsApp:</a:t>
            </a:r>
            <a:r>
              <a:rPr lang="en-US" sz="1400">
                <a:solidFill>
                  <a:srgbClr val="575756"/>
                </a:solidFill>
                <a:latin typeface="Montserrat"/>
                <a:ea typeface="Montserrat"/>
                <a:cs typeface="Montserrat"/>
                <a:sym typeface="Montserrat"/>
              </a:rPr>
              <a:t> +34 640 89 22 90</a:t>
            </a:r>
          </a:p>
          <a:p>
            <a:pPr algn="just">
              <a:lnSpc>
                <a:spcPts val="2534"/>
              </a:lnSpc>
            </a:pPr>
            <a:r>
              <a:rPr lang="en-US" sz="1400" b="true">
                <a:solidFill>
                  <a:srgbClr val="575756"/>
                </a:solidFill>
                <a:latin typeface="Montserrat Bold"/>
                <a:ea typeface="Montserrat Bold"/>
                <a:cs typeface="Montserrat Bold"/>
                <a:sym typeface="Montserrat Bold"/>
              </a:rPr>
              <a:t>E-mail: </a:t>
            </a:r>
            <a:r>
              <a:rPr lang="en-US" sz="1400">
                <a:solidFill>
                  <a:srgbClr val="575756"/>
                </a:solidFill>
                <a:latin typeface="Montserrat"/>
                <a:ea typeface="Montserrat"/>
                <a:cs typeface="Montserrat"/>
                <a:sym typeface="Montserrat"/>
              </a:rPr>
              <a:t>cursos@institutoiase.org</a:t>
            </a:r>
          </a:p>
          <a:p>
            <a:pPr algn="just">
              <a:lnSpc>
                <a:spcPts val="2534"/>
              </a:lnSpc>
            </a:pPr>
          </a:p>
          <a:p>
            <a:pPr algn="just">
              <a:lnSpc>
                <a:spcPts val="2534"/>
              </a:lnSpc>
            </a:pPr>
          </a:p>
          <a:p>
            <a:pPr algn="just">
              <a:lnSpc>
                <a:spcPts val="2534"/>
              </a:lnSpc>
            </a:pPr>
          </a:p>
          <a:p>
            <a:pPr algn="just">
              <a:lnSpc>
                <a:spcPts val="2534"/>
              </a:lnSpc>
            </a:pPr>
          </a:p>
          <a:p>
            <a:pPr algn="just">
              <a:lnSpc>
                <a:spcPts val="2534"/>
              </a:lnSpc>
            </a:pPr>
          </a:p>
          <a:p>
            <a:pPr algn="just">
              <a:lnSpc>
                <a:spcPts val="2534"/>
              </a:lnSpc>
            </a:pPr>
            <a:r>
              <a:rPr lang="en-US" sz="1400" b="true">
                <a:solidFill>
                  <a:srgbClr val="F39200"/>
                </a:solidFill>
                <a:latin typeface="Montserrat Bold"/>
                <a:ea typeface="Montserrat Bold"/>
                <a:cs typeface="Montserrat Bold"/>
                <a:sym typeface="Montserrat Bold"/>
              </a:rPr>
              <a:t>Hable con nuestro </a:t>
            </a:r>
          </a:p>
          <a:p>
            <a:pPr algn="just">
              <a:lnSpc>
                <a:spcPts val="2534"/>
              </a:lnSpc>
            </a:pPr>
            <a:r>
              <a:rPr lang="en-US" sz="1400" b="true">
                <a:solidFill>
                  <a:srgbClr val="F39200"/>
                </a:solidFill>
                <a:latin typeface="Montserrat Bold"/>
                <a:ea typeface="Montserrat Bold"/>
                <a:cs typeface="Montserrat Bold"/>
                <a:sym typeface="Montserrat Bold"/>
              </a:rPr>
              <a:t>Coordinador de Admisión </a:t>
            </a:r>
          </a:p>
          <a:p>
            <a:pPr algn="just">
              <a:lnSpc>
                <a:spcPts val="2534"/>
              </a:lnSpc>
            </a:pPr>
            <a:r>
              <a:rPr lang="en-US" b="true" sz="1400" i="true">
                <a:solidFill>
                  <a:srgbClr val="F39200"/>
                </a:solidFill>
                <a:latin typeface="Montserrat Bold Italics"/>
                <a:ea typeface="Montserrat Bold Italics"/>
                <a:cs typeface="Montserrat Bold Italics"/>
                <a:sym typeface="Montserrat Bold Italics"/>
              </a:rPr>
              <a:t>João Marcelo Naressi</a:t>
            </a:r>
          </a:p>
          <a:p>
            <a:pPr algn="just">
              <a:lnSpc>
                <a:spcPts val="2028"/>
              </a:lnSpc>
            </a:pPr>
          </a:p>
          <a:p>
            <a:pPr algn="just">
              <a:lnSpc>
                <a:spcPts val="2028"/>
              </a:lnSpc>
            </a:pPr>
          </a:p>
          <a:p>
            <a:pPr algn="just">
              <a:lnSpc>
                <a:spcPts val="2028"/>
              </a:lnSpc>
            </a:pPr>
          </a:p>
          <a:p>
            <a:pPr algn="just">
              <a:lnSpc>
                <a:spcPts val="2028"/>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DAGTQ6y0np8</dc:identifier>
  <dcterms:modified xsi:type="dcterms:W3CDTF">2011-08-01T06:04:30Z</dcterms:modified>
  <cp:revision>1</cp:revision>
  <dc:title>DOSSIE MÁSTER ESPAÑA 2025</dc:title>
</cp:coreProperties>
</file>